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263" r:id="rId3"/>
    <p:sldId id="313" r:id="rId4"/>
    <p:sldId id="321" r:id="rId5"/>
    <p:sldId id="330" r:id="rId6"/>
    <p:sldId id="332" r:id="rId7"/>
    <p:sldId id="331" r:id="rId8"/>
    <p:sldId id="336" r:id="rId9"/>
    <p:sldId id="337" r:id="rId10"/>
    <p:sldId id="338" r:id="rId11"/>
    <p:sldId id="339" r:id="rId12"/>
    <p:sldId id="340" r:id="rId13"/>
    <p:sldId id="344" r:id="rId14"/>
    <p:sldId id="343" r:id="rId15"/>
    <p:sldId id="325" r:id="rId16"/>
    <p:sldId id="328" r:id="rId17"/>
    <p:sldId id="329" r:id="rId18"/>
    <p:sldId id="326" r:id="rId19"/>
    <p:sldId id="327" r:id="rId20"/>
    <p:sldId id="323" r:id="rId21"/>
    <p:sldId id="333" r:id="rId22"/>
    <p:sldId id="334" r:id="rId23"/>
    <p:sldId id="335" r:id="rId24"/>
    <p:sldId id="277" r:id="rId25"/>
    <p:sldId id="324" r:id="rId26"/>
  </p:sldIdLst>
  <p:sldSz cx="9906000" cy="6858000" type="A4"/>
  <p:notesSz cx="6864350" cy="9996488"/>
  <p:embeddedFontLst>
    <p:embeddedFont>
      <p:font typeface="Book Antiqua" panose="02040602050305030304" pitchFamily="18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THE명품굴림 " panose="02020603020101020101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B4A"/>
    <a:srgbClr val="5C2E00"/>
    <a:srgbClr val="262626"/>
    <a:srgbClr val="5F5F5F"/>
    <a:srgbClr val="000000"/>
    <a:srgbClr val="FFFFFF"/>
    <a:srgbClr val="C91C1D"/>
    <a:srgbClr val="404F21"/>
    <a:srgbClr val="C7A913"/>
    <a:srgbClr val="E8C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84577" autoAdjust="0"/>
  </p:normalViewPr>
  <p:slideViewPr>
    <p:cSldViewPr>
      <p:cViewPr varScale="1">
        <p:scale>
          <a:sx n="96" d="100"/>
          <a:sy n="96" d="100"/>
        </p:scale>
        <p:origin x="1464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F25F4E48-68E1-4BB1-9CA5-6A6E30F3E36D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749300"/>
            <a:ext cx="5413375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748332"/>
            <a:ext cx="5491480" cy="4498420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6C5A4F86-C80D-4A48-8852-DE65FD957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895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219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anose="020B0503020000020004" pitchFamily="50" charset="-127"/>
              <a:buChar char="-"/>
              <a:tabLst/>
              <a:defRPr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동영상에 대해 원하는 위치에 원하는 자막을 생성할 수 있는 자막 제작 툴을 제공한다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생성되는 자막은 동영상의 시간 정보를 함께 가져오기 때문에 동영상 내 사용자가 원하는 부분과 연계된다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endParaRPr lang="en-US" altLang="ko-KR" sz="1800" kern="100" dirty="0">
              <a:solidFill>
                <a:srgbClr val="000000"/>
              </a:solidFill>
              <a:effectLst/>
              <a:latin typeface="Book Antiqua" panose="0204060205030503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사용자가 생성한 자막은 사용자의 로컬 저장소에 저장된다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Arial" panose="020B0604020202020204" pitchFamily="34" charset="0"/>
            </a:endParaRPr>
          </a:p>
          <a:p>
            <a:pPr marL="508000" algn="just" latinLnBrk="1"/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  <a:cs typeface="Arial" panose="020B0604020202020204" pitchFamily="34" charset="0"/>
              </a:rPr>
              <a:t> 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사용자가 수정을 원할 시에 저장된 자막을 프로그램으로 불러와서 수정할 수 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777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anose="020B0503020000020004" pitchFamily="50" charset="-127"/>
              <a:buChar char="-"/>
              <a:tabLst/>
              <a:defRPr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동영상에 대해 원하는 위치에 원하는 자막을 생성할 수 있는 자막 제작 툴을 제공한다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생성되는 자막은 동영상의 시간 정보를 함께 가져오기 때문에 동영상 내 사용자가 원하는 부분과 연계된다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endParaRPr lang="en-US" altLang="ko-KR" sz="1800" kern="100" dirty="0">
              <a:solidFill>
                <a:srgbClr val="000000"/>
              </a:solidFill>
              <a:effectLst/>
              <a:latin typeface="Book Antiqua" panose="0204060205030503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사용자가 생성한 자막은 사용자의 로컬 저장소에 저장된다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Arial" panose="020B0604020202020204" pitchFamily="34" charset="0"/>
            </a:endParaRPr>
          </a:p>
          <a:p>
            <a:pPr marL="508000" algn="just" latinLnBrk="1"/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  <a:cs typeface="Arial" panose="020B0604020202020204" pitchFamily="34" charset="0"/>
              </a:rPr>
              <a:t> 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사용자가 수정을 원할 시에 저장된 자막을 프로그램으로 불러와서 수정할 수 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003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194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887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정확도 출처 </a:t>
            </a:r>
            <a:r>
              <a:rPr lang="en-US" altLang="ko-KR" dirty="0"/>
              <a:t>: </a:t>
            </a:r>
            <a:r>
              <a:rPr lang="ko-KR" altLang="en-US" dirty="0"/>
              <a:t>청각장애인을 위한 음성</a:t>
            </a:r>
            <a:r>
              <a:rPr lang="en-US" altLang="ko-KR" dirty="0"/>
              <a:t>-</a:t>
            </a:r>
            <a:r>
              <a:rPr lang="ko-KR" altLang="en-US" dirty="0"/>
              <a:t>자막 자동 변환 시스템 개발 및 음성 인식률 고도화</a:t>
            </a:r>
            <a:r>
              <a:rPr lang="en-US" altLang="ko-KR" dirty="0"/>
              <a:t>, 2020</a:t>
            </a:r>
          </a:p>
          <a:p>
            <a:r>
              <a:rPr lang="ko-KR" altLang="en-US" dirty="0"/>
              <a:t>정확도 </a:t>
            </a:r>
            <a:r>
              <a:rPr lang="en-US" altLang="ko-KR" dirty="0"/>
              <a:t>: </a:t>
            </a:r>
            <a:r>
              <a:rPr lang="ko-KR" altLang="en-US" dirty="0"/>
              <a:t>각 </a:t>
            </a:r>
            <a:r>
              <a:rPr lang="en-US" altLang="ko-KR" dirty="0"/>
              <a:t>2</a:t>
            </a:r>
            <a:r>
              <a:rPr lang="ko-KR" altLang="en-US" dirty="0"/>
              <a:t>시간씩 임의로 선택하여 비교 평가</a:t>
            </a:r>
            <a:r>
              <a:rPr lang="en-US" altLang="ko-KR" dirty="0"/>
              <a:t>, </a:t>
            </a:r>
            <a:r>
              <a:rPr lang="ko-KR" altLang="en-US" dirty="0"/>
              <a:t>한국어 기준</a:t>
            </a:r>
            <a:endParaRPr lang="en-US" altLang="ko-KR" dirty="0"/>
          </a:p>
          <a:p>
            <a:r>
              <a:rPr lang="ko-KR" altLang="en-US" dirty="0"/>
              <a:t>로깅 </a:t>
            </a:r>
            <a:r>
              <a:rPr lang="en-US" altLang="ko-KR" dirty="0"/>
              <a:t>: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데이터 로깅을 사용하도록 설정하면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Google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은 오디오 텍스트 변환 요청에서 데이터를 수집합니다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. Google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은 이 데이터를 사용하여 음성 오디오 인식에 사용되는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머신러닝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 모델을 향상시킵니다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334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동영상에 포함되어 있는 음성에 대해서도 자막을 생성한다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음성 자동인식 엔진을 이용하여 음성을 인식하여 텍스트 정보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 자막을 생성한다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생성된 자막을 사용자의 로컬 저장소에 시간 정보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함께 저장한다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044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미리 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ODF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파일로 준비한 사전 자료를 불러와 실시간 영상 혹은 녹화 영상과 함께 출력할 수 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녹화되고 있는 실시간 영상을 통해서 원하는 지점에 매칭 시키면 출력 자료의 타임라인이 저장되어 후에 시간 정보를 가진 자막으로 활용된다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로컬 저장소에 저장할 수 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697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anose="020B0503020000020004" pitchFamily="50" charset="-127"/>
              <a:buChar char="-"/>
              <a:tabLst/>
              <a:defRPr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동영상에 대해 원하는 위치에 원하는 자막을 생성할 수 있는 자막 제작 툴을 제공한다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생성되는 자막은 동영상의 시간 정보를 함께 가져오기 때문에 동영상 내 사용자가 원하는 부분과 연계된다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endParaRPr lang="en-US" altLang="ko-KR" sz="1800" kern="100" dirty="0">
              <a:solidFill>
                <a:srgbClr val="000000"/>
              </a:solidFill>
              <a:effectLst/>
              <a:latin typeface="Book Antiqua" panose="0204060205030503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사용자가 생성한 자막은 사용자의 로컬 저장소에 저장된다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Arial" panose="020B0604020202020204" pitchFamily="34" charset="0"/>
            </a:endParaRPr>
          </a:p>
          <a:p>
            <a:pPr marL="508000" algn="just" latinLnBrk="1"/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  <a:cs typeface="Arial" panose="020B0604020202020204" pitchFamily="34" charset="0"/>
              </a:rPr>
              <a:t> 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사용자가 수정을 원할 시에 저장된 자막을 프로그램으로 불러와서 수정할 수 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596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anose="020B0503020000020004" pitchFamily="50" charset="-127"/>
              <a:buChar char="-"/>
              <a:tabLst/>
              <a:defRPr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동영상에 대해 원하는 위치에 원하는 자막을 생성할 수 있는 자막 제작 툴을 제공한다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생성되는 자막은 동영상의 시간 정보를 함께 가져오기 때문에 동영상 내 사용자가 원하는 부분과 연계된다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endParaRPr lang="en-US" altLang="ko-KR" sz="1800" kern="100" dirty="0">
              <a:solidFill>
                <a:srgbClr val="000000"/>
              </a:solidFill>
              <a:effectLst/>
              <a:latin typeface="Book Antiqua" panose="0204060205030503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사용자가 생성한 자막은 사용자의 로컬 저장소에 저장된다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Arial" panose="020B0604020202020204" pitchFamily="34" charset="0"/>
            </a:endParaRPr>
          </a:p>
          <a:p>
            <a:pPr marL="508000" algn="just" latinLnBrk="1"/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  <a:cs typeface="Arial" panose="020B0604020202020204" pitchFamily="34" charset="0"/>
              </a:rPr>
              <a:t> 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사용자가 수정을 원할 시에 저장된 자막을 프로그램으로 불러와서 수정할 수 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220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anose="020B0503020000020004" pitchFamily="50" charset="-127"/>
              <a:buChar char="-"/>
              <a:tabLst/>
              <a:defRPr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동영상에 대해 원하는 위치에 원하는 자막을 생성할 수 있는 자막 제작 툴을 제공한다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생성되는 자막은 동영상의 시간 정보를 함께 가져오기 때문에 동영상 내 사용자가 원하는 부분과 연계된다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endParaRPr lang="en-US" altLang="ko-KR" sz="1800" kern="100" dirty="0">
              <a:solidFill>
                <a:srgbClr val="000000"/>
              </a:solidFill>
              <a:effectLst/>
              <a:latin typeface="Book Antiqua" panose="0204060205030503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사용자가 생성한 자막은 사용자의 로컬 저장소에 저장된다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Arial" panose="020B0604020202020204" pitchFamily="34" charset="0"/>
            </a:endParaRPr>
          </a:p>
          <a:p>
            <a:pPr marL="508000" algn="just" latinLnBrk="1"/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  <a:cs typeface="Arial" panose="020B0604020202020204" pitchFamily="34" charset="0"/>
              </a:rPr>
              <a:t> 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사용자가 수정을 원할 시에 저장된 자막을 프로그램으로 불러와서 수정할 수 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867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anose="020B0503020000020004" pitchFamily="50" charset="-127"/>
              <a:buChar char="-"/>
              <a:tabLst/>
              <a:defRPr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동영상에 대해 원하는 위치에 원하는 자막을 생성할 수 있는 자막 제작 툴을 제공한다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생성되는 자막은 동영상의 시간 정보를 함께 가져오기 때문에 동영상 내 사용자가 원하는 부분과 연계된다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endParaRPr lang="en-US" altLang="ko-KR" sz="1800" kern="100" dirty="0">
              <a:solidFill>
                <a:srgbClr val="000000"/>
              </a:solidFill>
              <a:effectLst/>
              <a:latin typeface="Book Antiqua" panose="0204060205030503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사용자가 생성한 자막은 사용자의 로컬 저장소에 저장된다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Arial" panose="020B0604020202020204" pitchFamily="34" charset="0"/>
            </a:endParaRPr>
          </a:p>
          <a:p>
            <a:pPr marL="508000" algn="just" latinLnBrk="1"/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  <a:cs typeface="Arial" panose="020B0604020202020204" pitchFamily="34" charset="0"/>
              </a:rPr>
              <a:t> 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사용자가 수정을 원할 시에 저장된 자막을 프로그램으로 불러와서 수정할 수 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51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anose="020B0503020000020004" pitchFamily="50" charset="-127"/>
              <a:buChar char="-"/>
              <a:tabLst/>
              <a:defRPr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동영상에 대해 원하는 위치에 원하는 자막을 생성할 수 있는 자막 제작 툴을 제공한다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생성되는 자막은 동영상의 시간 정보를 함께 가져오기 때문에 동영상 내 사용자가 원하는 부분과 연계된다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endParaRPr lang="en-US" altLang="ko-KR" sz="1800" kern="100" dirty="0">
              <a:solidFill>
                <a:srgbClr val="000000"/>
              </a:solidFill>
              <a:effectLst/>
              <a:latin typeface="Book Antiqua" panose="0204060205030503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사용자가 생성한 자막은 사용자의 로컬 저장소에 저장된다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Arial" panose="020B0604020202020204" pitchFamily="34" charset="0"/>
            </a:endParaRPr>
          </a:p>
          <a:p>
            <a:pPr marL="508000" algn="just" latinLnBrk="1"/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  <a:cs typeface="Arial" panose="020B0604020202020204" pitchFamily="34" charset="0"/>
              </a:rPr>
              <a:t> 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사용자가 수정을 원할 시에 저장된 자막을 프로그램으로 불러와서 수정할 수 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400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anose="020B0503020000020004" pitchFamily="50" charset="-127"/>
              <a:buChar char="-"/>
              <a:tabLst/>
              <a:defRPr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동영상에 대해 원하는 위치에 원하는 자막을 생성할 수 있는 자막 제작 툴을 제공한다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생성되는 자막은 동영상의 시간 정보를 함께 가져오기 때문에 동영상 내 사용자가 원하는 부분과 연계된다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endParaRPr lang="en-US" altLang="ko-KR" sz="1800" kern="100" dirty="0">
              <a:solidFill>
                <a:srgbClr val="000000"/>
              </a:solidFill>
              <a:effectLst/>
              <a:latin typeface="Book Antiqua" panose="0204060205030503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사용자가 생성한 자막은 사용자의 로컬 저장소에 저장된다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Arial" panose="020B0604020202020204" pitchFamily="34" charset="0"/>
            </a:endParaRPr>
          </a:p>
          <a:p>
            <a:pPr marL="508000" algn="just" latinLnBrk="1"/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  <a:cs typeface="Arial" panose="020B0604020202020204" pitchFamily="34" charset="0"/>
              </a:rPr>
              <a:t> 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사용자가 수정을 원할 시에 저장된 자막을 프로그램으로 불러와서 수정할 수 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5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6E3D-863A-43CB-A884-1242DF398EC5}" type="datetime1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84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B2D7-714F-4D76-B2E7-D7729ABE2C84}" type="datetime1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865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AB1DC-7E93-4497-ACA5-CE4AF36E7D1D}" type="datetime1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782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3D3B-1B0B-4A9B-B790-BF43EB89F049}" type="datetime1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72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11A7-C6D3-490F-821D-A0C98B660A08}" type="datetime1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10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5AC88-F925-41B5-A4A7-FC60F7B0CC2F}" type="datetime1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19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CAED-637F-4EC1-8E27-0F525DE32356}" type="datetime1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22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90B3-2C5D-4008-A706-4145971C83B6}" type="datetime1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83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78F3-7B67-4102-8A36-7F9EBBA5AE07}" type="datetime1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74866" y="649673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48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FECC5-0CB1-41FE-BAF2-1D0BF715A667}" type="datetime1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99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CA17-F180-4044-9C8C-BEE3E4F0C329}" type="datetime1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49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6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D15B6-D266-437C-830B-8FB748F7AFCF}" type="datetime1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74866" y="649673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87560" y="6830702"/>
            <a:ext cx="10081120" cy="86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0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ebodf.org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1</a:t>
            </a:fld>
            <a:endParaRPr lang="ko-KR" altLang="en-US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78431" y="1639840"/>
            <a:ext cx="8549136" cy="4388999"/>
            <a:chOff x="678430" y="1639840"/>
            <a:chExt cx="8549136" cy="4388999"/>
          </a:xfrm>
        </p:grpSpPr>
        <p:sp>
          <p:nvSpPr>
            <p:cNvPr id="5" name="TextBox 4"/>
            <p:cNvSpPr txBox="1"/>
            <p:nvPr/>
          </p:nvSpPr>
          <p:spPr>
            <a:xfrm>
              <a:off x="678430" y="1639840"/>
              <a:ext cx="854913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b="1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비대면 환경에서의 효과적인 교육 및 비즈니스를 위한</a:t>
              </a:r>
              <a:endParaRPr lang="en-US" altLang="ko-KR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  <a:p>
              <a:pPr algn="ctr"/>
              <a:r>
                <a:rPr lang="ko-KR" altLang="en-US" sz="3000" b="1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개인 맞춤형 융합 콘텐츠 생성 기반 기술</a:t>
              </a:r>
              <a:endPara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6696" y="5013176"/>
              <a:ext cx="177260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2016112166 </a:t>
              </a:r>
              <a:r>
                <a:rPr lang="ko-KR" altLang="en-US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김윤호</a:t>
              </a:r>
              <a:endParaRPr lang="en-US" altLang="ko-KR" sz="1500" dirty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  <a:p>
              <a:pPr algn="ctr"/>
              <a:r>
                <a:rPr lang="en-US" altLang="ko-KR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2017112085 </a:t>
              </a:r>
              <a:r>
                <a:rPr lang="ko-KR" altLang="en-US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이유경</a:t>
              </a:r>
              <a:endParaRPr lang="en-US" altLang="ko-KR" sz="1500" dirty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  <a:p>
              <a:pPr algn="ctr"/>
              <a:r>
                <a:rPr lang="en-US" altLang="ko-KR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2017112099 </a:t>
              </a:r>
              <a:r>
                <a:rPr lang="ko-KR" altLang="en-US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조민지</a:t>
              </a:r>
              <a:endParaRPr lang="en-US" altLang="ko-KR" sz="1500" dirty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  <a:p>
              <a:pPr algn="ctr"/>
              <a:r>
                <a:rPr lang="en-US" altLang="ko-KR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2017111718 </a:t>
              </a:r>
              <a:r>
                <a:rPr lang="ko-KR" altLang="en-US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홍은주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654482" y="2708920"/>
              <a:ext cx="468052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8EA02E-170F-4BCC-85CE-349C22CF4A6D}"/>
                </a:ext>
              </a:extLst>
            </p:cNvPr>
            <p:cNvSpPr txBox="1"/>
            <p:nvPr/>
          </p:nvSpPr>
          <p:spPr>
            <a:xfrm>
              <a:off x="4385054" y="2854671"/>
              <a:ext cx="113588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10</a:t>
              </a:r>
              <a:r>
                <a:rPr lang="ko-KR" altLang="en-US" sz="1500" b="1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주차 발표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D0F780-0D0D-4089-9864-6DF59F909BEA}"/>
                </a:ext>
              </a:extLst>
            </p:cNvPr>
            <p:cNvSpPr txBox="1"/>
            <p:nvPr/>
          </p:nvSpPr>
          <p:spPr>
            <a:xfrm>
              <a:off x="4514414" y="4705399"/>
              <a:ext cx="87716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 dirty="0" err="1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김이홍조</a:t>
              </a:r>
              <a:endParaRPr lang="ko-KR" altLang="en-US" sz="1500" b="1" dirty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9945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UI/UX 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계획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A250EEC-119E-420A-A7AE-A79FA5114F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14518"/>
            <a:ext cx="9905999" cy="55721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9880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UI/UX 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계획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A250EEC-119E-420A-A7AE-A79FA5114F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14518"/>
            <a:ext cx="9905998" cy="557212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7305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UI/UX 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계획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A250EEC-119E-420A-A7AE-A79FA5114F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14518"/>
            <a:ext cx="9905998" cy="55721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5E5D71-2CB6-40C2-9331-909F34AA19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8664" y="2564904"/>
            <a:ext cx="3600400" cy="22515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461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UI/UX 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계획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A250EEC-119E-420A-A7AE-A79FA5114F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14518"/>
            <a:ext cx="9905996" cy="55721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791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UI/UX 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계획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A250EEC-119E-420A-A7AE-A79FA5114F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14518"/>
            <a:ext cx="9905996" cy="55721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7389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차별성 </a:t>
            </a:r>
            <a:r>
              <a:rPr lang="en-US" altLang="ko-KR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– </a:t>
            </a:r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키워드 검색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6D0DD-B40D-4A0B-8CF5-EC1C93E4AE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96" y="2997292"/>
            <a:ext cx="1089017" cy="1089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FB95B6-9FFC-4D96-B4C5-66AB2567F0A7}"/>
              </a:ext>
            </a:extLst>
          </p:cNvPr>
          <p:cNvSpPr txBox="1"/>
          <p:nvPr/>
        </p:nvSpPr>
        <p:spPr>
          <a:xfrm>
            <a:off x="1945660" y="4318305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“</a:t>
            </a:r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시험</a:t>
            </a:r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54EF31-5E9A-4171-9162-28808513F70C}"/>
              </a:ext>
            </a:extLst>
          </p:cNvPr>
          <p:cNvSpPr/>
          <p:nvPr/>
        </p:nvSpPr>
        <p:spPr>
          <a:xfrm>
            <a:off x="4878625" y="2778808"/>
            <a:ext cx="3310001" cy="193899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048D16-C272-41F2-82CC-B05D4B2A15D5}"/>
              </a:ext>
            </a:extLst>
          </p:cNvPr>
          <p:cNvSpPr txBox="1"/>
          <p:nvPr/>
        </p:nvSpPr>
        <p:spPr>
          <a:xfrm>
            <a:off x="4873891" y="2778808"/>
            <a:ext cx="32349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이번주 </a:t>
            </a:r>
            <a:r>
              <a:rPr lang="ko-KR" altLang="en-US" sz="2000" b="1" dirty="0">
                <a:solidFill>
                  <a:srgbClr val="FF0000"/>
                </a:soli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시험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은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8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2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시부터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…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……………(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생략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)……………</a:t>
            </a:r>
          </a:p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기말고사 </a:t>
            </a:r>
            <a:r>
              <a:rPr lang="ko-KR" altLang="en-US" sz="2000" b="1" dirty="0">
                <a:solidFill>
                  <a:srgbClr val="FF0000"/>
                </a:soli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시험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은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……………</a:t>
            </a:r>
          </a:p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……………(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생략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)……………</a:t>
            </a:r>
          </a:p>
          <a:p>
            <a:r>
              <a:rPr lang="ko-KR" altLang="en-US" sz="2000" b="1" dirty="0">
                <a:solidFill>
                  <a:srgbClr val="FF0000"/>
                </a:soli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시험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결과는 다음주부터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……</a:t>
            </a:r>
          </a:p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……………(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생략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)……………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D2AC72-BAE1-41B9-BDF6-E0313D59B8E5}"/>
              </a:ext>
            </a:extLst>
          </p:cNvPr>
          <p:cNvSpPr txBox="1"/>
          <p:nvPr/>
        </p:nvSpPr>
        <p:spPr>
          <a:xfrm>
            <a:off x="1989127" y="5113433"/>
            <a:ext cx="57695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사용자가 입력한 키워드를 포함하는 자막의 목록 출력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pPr algn="ctr"/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pPr algn="ctr"/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그 중 사용자가 선택한 부분의 영상 재생 가능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49A7535-B856-4DF9-8C18-E9E910A0BDED}"/>
              </a:ext>
            </a:extLst>
          </p:cNvPr>
          <p:cNvSpPr/>
          <p:nvPr/>
        </p:nvSpPr>
        <p:spPr>
          <a:xfrm>
            <a:off x="3656856" y="3433789"/>
            <a:ext cx="720080" cy="648072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5AFD09-24DD-4620-81D0-C2C76115AC85}"/>
              </a:ext>
            </a:extLst>
          </p:cNvPr>
          <p:cNvSpPr txBox="1"/>
          <p:nvPr/>
        </p:nvSpPr>
        <p:spPr>
          <a:xfrm>
            <a:off x="2623691" y="1757292"/>
            <a:ext cx="4528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 내에서 사용자가 원하는 키워드 검색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643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차별성 </a:t>
            </a:r>
            <a:r>
              <a:rPr lang="en-US" altLang="ko-KR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– </a:t>
            </a:r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키워드 검색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64C6C8-CF43-4A29-A734-6769A6DE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594634"/>
            <a:ext cx="7344816" cy="4604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859D28-D262-45DB-BABA-2C8A14FE3F53}"/>
              </a:ext>
            </a:extLst>
          </p:cNvPr>
          <p:cNvSpPr txBox="1"/>
          <p:nvPr/>
        </p:nvSpPr>
        <p:spPr>
          <a:xfrm>
            <a:off x="6755917" y="1561233"/>
            <a:ext cx="2459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C00000"/>
                </a:soli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현재 </a:t>
            </a:r>
            <a:r>
              <a:rPr lang="en-US" altLang="ko-KR" dirty="0">
                <a:solidFill>
                  <a:srgbClr val="C00000"/>
                </a:solidFill>
                <a:highlight>
                  <a:srgbClr val="FFFF00"/>
                </a:highlight>
                <a:latin typeface="THE명품굴림 " panose="02020603020101020101" pitchFamily="18" charset="-127"/>
                <a:ea typeface="THE명품굴림 " panose="02020603020101020101" pitchFamily="18" charset="-127"/>
              </a:rPr>
              <a:t>“</a:t>
            </a:r>
            <a:r>
              <a:rPr lang="ko-KR" altLang="en-US" dirty="0">
                <a:solidFill>
                  <a:srgbClr val="C00000"/>
                </a:solidFill>
                <a:highlight>
                  <a:srgbClr val="FFFF00"/>
                </a:highlight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 검색</a:t>
            </a:r>
            <a:r>
              <a:rPr lang="en-US" altLang="ko-KR" dirty="0">
                <a:solidFill>
                  <a:srgbClr val="C00000"/>
                </a:solidFill>
                <a:highlight>
                  <a:srgbClr val="FFFF00"/>
                </a:highlight>
                <a:latin typeface="THE명품굴림 " panose="02020603020101020101" pitchFamily="18" charset="-127"/>
                <a:ea typeface="THE명품굴림 " panose="02020603020101020101" pitchFamily="18" charset="-127"/>
              </a:rPr>
              <a:t>“ </a:t>
            </a:r>
            <a:r>
              <a:rPr lang="ko-KR" altLang="en-US" dirty="0">
                <a:solidFill>
                  <a:srgbClr val="C00000"/>
                </a:soli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이라는</a:t>
            </a:r>
            <a:endParaRPr lang="en-US" altLang="ko-KR" dirty="0">
              <a:solidFill>
                <a:srgbClr val="C00000"/>
              </a:soli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C00000"/>
                </a:soli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키워드를 검색한 상태</a:t>
            </a:r>
            <a:endParaRPr lang="en-US" altLang="ko-KR" dirty="0">
              <a:solidFill>
                <a:srgbClr val="C00000"/>
              </a:soli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AEEE0-2F5B-4F67-9DE2-AE0D392FDBFB}"/>
              </a:ext>
            </a:extLst>
          </p:cNvPr>
          <p:cNvSpPr txBox="1"/>
          <p:nvPr/>
        </p:nvSpPr>
        <p:spPr>
          <a:xfrm>
            <a:off x="6148248" y="3105834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C00000"/>
                </a:soli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“</a:t>
            </a:r>
            <a:r>
              <a:rPr lang="ko-KR" altLang="en-US" dirty="0">
                <a:solidFill>
                  <a:srgbClr val="C00000"/>
                </a:soli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 검색</a:t>
            </a:r>
            <a:r>
              <a:rPr lang="en-US" altLang="ko-KR" dirty="0">
                <a:solidFill>
                  <a:srgbClr val="C00000"/>
                </a:soli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＂</a:t>
            </a:r>
            <a:r>
              <a:rPr lang="ko-KR" altLang="en-US" dirty="0">
                <a:solidFill>
                  <a:srgbClr val="C00000"/>
                </a:soli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을 포함하는</a:t>
            </a:r>
            <a:endParaRPr lang="en-US" altLang="ko-KR" dirty="0">
              <a:solidFill>
                <a:srgbClr val="C00000"/>
              </a:soli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C00000"/>
                </a:soli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문장의 목록 출력</a:t>
            </a:r>
            <a:endParaRPr lang="en-US" altLang="ko-KR" dirty="0">
              <a:solidFill>
                <a:srgbClr val="C00000"/>
              </a:soli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879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A3DC4B-943A-43AF-AD1A-977D01536D46}"/>
              </a:ext>
            </a:extLst>
          </p:cNvPr>
          <p:cNvSpPr/>
          <p:nvPr/>
        </p:nvSpPr>
        <p:spPr>
          <a:xfrm>
            <a:off x="503433" y="1485801"/>
            <a:ext cx="1744491" cy="1440160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차별성 </a:t>
            </a:r>
            <a:r>
              <a:rPr lang="en-US" altLang="ko-KR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– ODF </a:t>
            </a:r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파일의 활용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8AFCF-1211-48B2-ABFE-16586A6C5538}"/>
              </a:ext>
            </a:extLst>
          </p:cNvPr>
          <p:cNvSpPr txBox="1"/>
          <p:nvPr/>
        </p:nvSpPr>
        <p:spPr>
          <a:xfrm>
            <a:off x="575440" y="1628800"/>
            <a:ext cx="160047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Open </a:t>
            </a:r>
          </a:p>
          <a:p>
            <a:r>
              <a:rPr lang="en-US" altLang="ko-KR" sz="23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Document </a:t>
            </a:r>
          </a:p>
          <a:p>
            <a:r>
              <a:rPr lang="en-US" altLang="ko-KR" sz="23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Format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9372A-EEC1-4CEA-A6D3-1D735B03F47F}"/>
              </a:ext>
            </a:extLst>
          </p:cNvPr>
          <p:cNvSpPr txBox="1"/>
          <p:nvPr/>
        </p:nvSpPr>
        <p:spPr>
          <a:xfrm>
            <a:off x="2792760" y="2263164"/>
            <a:ext cx="604867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- odt, ods, odp, odg,</a:t>
            </a:r>
            <a:r>
              <a:rPr lang="ko-KR" altLang="en-US" sz="23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</a:t>
            </a:r>
            <a:r>
              <a:rPr lang="en-US" altLang="ko-KR" sz="23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odf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94BA24-4EF8-4CFC-BA02-4A75B2040C18}"/>
              </a:ext>
            </a:extLst>
          </p:cNvPr>
          <p:cNvSpPr txBox="1"/>
          <p:nvPr/>
        </p:nvSpPr>
        <p:spPr>
          <a:xfrm>
            <a:off x="2792760" y="1607975"/>
            <a:ext cx="604867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- xml </a:t>
            </a:r>
            <a:r>
              <a:rPr lang="ko-KR" altLang="en-US" sz="23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형식</a:t>
            </a:r>
            <a:endParaRPr lang="en-US" altLang="ko-KR" sz="2300" b="1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3A2911-5DF1-4078-B744-E830B04B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558" y="3663256"/>
            <a:ext cx="3471069" cy="22809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62CF14-685A-45B1-8BA6-E9192CECD02A}"/>
              </a:ext>
            </a:extLst>
          </p:cNvPr>
          <p:cNvSpPr txBox="1"/>
          <p:nvPr/>
        </p:nvSpPr>
        <p:spPr>
          <a:xfrm>
            <a:off x="2792760" y="2918353"/>
            <a:ext cx="604867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- .zip </a:t>
            </a:r>
            <a:r>
              <a:rPr lang="ko-KR" altLang="en-US" sz="23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파일 형태</a:t>
            </a:r>
            <a:endParaRPr lang="en-US" altLang="ko-KR" sz="2300" b="1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711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차별성 </a:t>
            </a:r>
            <a:r>
              <a:rPr lang="en-US" altLang="ko-KR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– ODF </a:t>
            </a:r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파일의 활용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8C467D-15EB-4A14-92F2-5E56B22967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17" y="2500639"/>
            <a:ext cx="1957942" cy="1957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98AFCF-1211-48B2-ABFE-16586A6C5538}"/>
              </a:ext>
            </a:extLst>
          </p:cNvPr>
          <p:cNvSpPr txBox="1"/>
          <p:nvPr/>
        </p:nvSpPr>
        <p:spPr>
          <a:xfrm>
            <a:off x="1175988" y="4657312"/>
            <a:ext cx="3310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사전에 미리 제공된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ODF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파일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927DE8-CD7F-4CD0-920C-5ABF5140BC56}"/>
              </a:ext>
            </a:extLst>
          </p:cNvPr>
          <p:cNvSpPr/>
          <p:nvPr/>
        </p:nvSpPr>
        <p:spPr>
          <a:xfrm>
            <a:off x="4980586" y="2899780"/>
            <a:ext cx="4076870" cy="676307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92E35-8FBA-45D4-BF40-1B3DD52EA363}"/>
              </a:ext>
            </a:extLst>
          </p:cNvPr>
          <p:cNvSpPr txBox="1"/>
          <p:nvPr/>
        </p:nvSpPr>
        <p:spPr>
          <a:xfrm>
            <a:off x="5078584" y="2998398"/>
            <a:ext cx="38805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 형태로 함께 출력 가능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20CEFC-CB46-4503-9C0C-29A1E1BD784A}"/>
              </a:ext>
            </a:extLst>
          </p:cNvPr>
          <p:cNvSpPr/>
          <p:nvPr/>
        </p:nvSpPr>
        <p:spPr>
          <a:xfrm>
            <a:off x="4980586" y="4361344"/>
            <a:ext cx="4076870" cy="676307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F7AF59-B745-41D0-8828-63434C2B60DC}"/>
              </a:ext>
            </a:extLst>
          </p:cNvPr>
          <p:cNvSpPr txBox="1"/>
          <p:nvPr/>
        </p:nvSpPr>
        <p:spPr>
          <a:xfrm>
            <a:off x="5054409" y="4516825"/>
            <a:ext cx="38805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학습 환경에 활용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0378FF0-519D-4929-98CA-0661B34AA34E}"/>
              </a:ext>
            </a:extLst>
          </p:cNvPr>
          <p:cNvSpPr/>
          <p:nvPr/>
        </p:nvSpPr>
        <p:spPr>
          <a:xfrm rot="5400000">
            <a:off x="6721197" y="3675966"/>
            <a:ext cx="640070" cy="57606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234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A1D6A7-79F7-476C-A455-2486436C31AD}"/>
              </a:ext>
            </a:extLst>
          </p:cNvPr>
          <p:cNvSpPr/>
          <p:nvPr/>
        </p:nvSpPr>
        <p:spPr>
          <a:xfrm>
            <a:off x="344488" y="1268759"/>
            <a:ext cx="9217024" cy="5240144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자료조사 </a:t>
            </a:r>
            <a:r>
              <a:rPr lang="en-US" altLang="ko-KR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– </a:t>
            </a:r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음성인식 엔진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E578B1-9E34-4BA5-9155-FFC8F54639B5}"/>
              </a:ext>
            </a:extLst>
          </p:cNvPr>
          <p:cNvSpPr/>
          <p:nvPr/>
        </p:nvSpPr>
        <p:spPr>
          <a:xfrm>
            <a:off x="6537175" y="1484784"/>
            <a:ext cx="2635299" cy="1757912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3B9BFF-0098-409D-97C6-3F576F919832}"/>
              </a:ext>
            </a:extLst>
          </p:cNvPr>
          <p:cNvSpPr/>
          <p:nvPr/>
        </p:nvSpPr>
        <p:spPr>
          <a:xfrm>
            <a:off x="3253804" y="1484784"/>
            <a:ext cx="2635299" cy="1757912"/>
          </a:xfrm>
          <a:prstGeom prst="rect">
            <a:avLst/>
          </a:prstGeom>
          <a:solidFill>
            <a:schemeClr val="tx2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FAEB73-CD02-476F-94BA-5A2BCA38B49B}"/>
              </a:ext>
            </a:extLst>
          </p:cNvPr>
          <p:cNvSpPr/>
          <p:nvPr/>
        </p:nvSpPr>
        <p:spPr>
          <a:xfrm>
            <a:off x="3253806" y="1496920"/>
            <a:ext cx="2635298" cy="80967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300677-A7B6-4C8B-8C68-8038B7532EE8}"/>
              </a:ext>
            </a:extLst>
          </p:cNvPr>
          <p:cNvSpPr txBox="1"/>
          <p:nvPr/>
        </p:nvSpPr>
        <p:spPr>
          <a:xfrm>
            <a:off x="3555298" y="1578590"/>
            <a:ext cx="2032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gradFill>
                  <a:gsLst>
                    <a:gs pos="100000">
                      <a:schemeClr val="bg1"/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latin typeface="Noto Sans Korean Medium" pitchFamily="34" charset="-127"/>
                <a:ea typeface="Noto Sans Korean Medium" pitchFamily="34" charset="-127"/>
              </a:rPr>
              <a:t>Google Cloud STT</a:t>
            </a:r>
            <a:endParaRPr lang="ko-KR" altLang="en-US" b="1" dirty="0">
              <a:gradFill>
                <a:gsLst>
                  <a:gs pos="100000">
                    <a:schemeClr val="bg1"/>
                  </a:gs>
                  <a:gs pos="100000">
                    <a:prstClr val="black"/>
                  </a:gs>
                </a:gsLst>
                <a:path path="circle">
                  <a:fillToRect l="100000" t="100000"/>
                </a:path>
              </a:gradFill>
              <a:latin typeface="Noto Sans Korean Medium" pitchFamily="34" charset="-127"/>
              <a:ea typeface="Noto Sans Korean Medium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3CBCB0-3876-4081-B4B5-F6AF2C537DF2}"/>
              </a:ext>
            </a:extLst>
          </p:cNvPr>
          <p:cNvSpPr/>
          <p:nvPr/>
        </p:nvSpPr>
        <p:spPr>
          <a:xfrm>
            <a:off x="6537176" y="1496920"/>
            <a:ext cx="2635299" cy="809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F5827F-B8E2-4804-AF06-AB6CB16E5150}"/>
              </a:ext>
            </a:extLst>
          </p:cNvPr>
          <p:cNvSpPr txBox="1"/>
          <p:nvPr/>
        </p:nvSpPr>
        <p:spPr>
          <a:xfrm>
            <a:off x="6573177" y="1571354"/>
            <a:ext cx="256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gradFill>
                  <a:gsLst>
                    <a:gs pos="100000">
                      <a:schemeClr val="bg1"/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latin typeface="Noto Sans Korean Medium" pitchFamily="34" charset="-127"/>
                <a:ea typeface="Noto Sans Korean Medium" pitchFamily="34" charset="-127"/>
              </a:rPr>
              <a:t>Naver Clova </a:t>
            </a:r>
          </a:p>
          <a:p>
            <a:pPr algn="ctr"/>
            <a:r>
              <a:rPr lang="en-US" altLang="ko-KR" b="1">
                <a:gradFill>
                  <a:gsLst>
                    <a:gs pos="100000">
                      <a:schemeClr val="bg1"/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latin typeface="Noto Sans Korean Medium" pitchFamily="34" charset="-127"/>
                <a:ea typeface="Noto Sans Korean Medium" pitchFamily="34" charset="-127"/>
              </a:rPr>
              <a:t>Speech</a:t>
            </a:r>
            <a:endParaRPr lang="ko-KR" altLang="en-US" b="1" dirty="0">
              <a:gradFill>
                <a:gsLst>
                  <a:gs pos="100000">
                    <a:schemeClr val="bg1"/>
                  </a:gs>
                  <a:gs pos="100000">
                    <a:prstClr val="black"/>
                  </a:gs>
                </a:gsLst>
                <a:path path="circle">
                  <a:fillToRect l="100000" t="100000"/>
                </a:path>
              </a:gradFill>
              <a:latin typeface="Noto Sans Korean Medium" pitchFamily="34" charset="-127"/>
              <a:ea typeface="Noto Sans Korean Medium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6977F4-353C-4EF3-8213-0285F35D2428}"/>
              </a:ext>
            </a:extLst>
          </p:cNvPr>
          <p:cNvSpPr/>
          <p:nvPr/>
        </p:nvSpPr>
        <p:spPr>
          <a:xfrm>
            <a:off x="3253804" y="3289814"/>
            <a:ext cx="2635299" cy="491133"/>
          </a:xfrm>
          <a:prstGeom prst="rect">
            <a:avLst/>
          </a:prstGeom>
          <a:solidFill>
            <a:schemeClr val="tx2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257A48-28BD-41B9-B444-2233F3135BED}"/>
              </a:ext>
            </a:extLst>
          </p:cNvPr>
          <p:cNvSpPr/>
          <p:nvPr/>
        </p:nvSpPr>
        <p:spPr>
          <a:xfrm>
            <a:off x="6537175" y="3289814"/>
            <a:ext cx="2635299" cy="491133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A77A9D-0F1A-4600-8F37-20BCD5B18257}"/>
              </a:ext>
            </a:extLst>
          </p:cNvPr>
          <p:cNvSpPr/>
          <p:nvPr/>
        </p:nvSpPr>
        <p:spPr>
          <a:xfrm>
            <a:off x="3253802" y="3828065"/>
            <a:ext cx="2635299" cy="491133"/>
          </a:xfrm>
          <a:prstGeom prst="rect">
            <a:avLst/>
          </a:prstGeom>
          <a:solidFill>
            <a:schemeClr val="tx2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2087FE-E500-4015-9C2D-B0C9D3398723}"/>
              </a:ext>
            </a:extLst>
          </p:cNvPr>
          <p:cNvSpPr/>
          <p:nvPr/>
        </p:nvSpPr>
        <p:spPr>
          <a:xfrm>
            <a:off x="6537173" y="3828065"/>
            <a:ext cx="2635299" cy="491133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76409D-DEFE-456A-A7A6-4BE62C1A9D1B}"/>
              </a:ext>
            </a:extLst>
          </p:cNvPr>
          <p:cNvSpPr/>
          <p:nvPr/>
        </p:nvSpPr>
        <p:spPr>
          <a:xfrm>
            <a:off x="3253801" y="4363877"/>
            <a:ext cx="2635299" cy="491133"/>
          </a:xfrm>
          <a:prstGeom prst="rect">
            <a:avLst/>
          </a:prstGeom>
          <a:solidFill>
            <a:schemeClr val="tx2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00C5CC-5BDB-422A-AFA7-A102E833F901}"/>
              </a:ext>
            </a:extLst>
          </p:cNvPr>
          <p:cNvSpPr/>
          <p:nvPr/>
        </p:nvSpPr>
        <p:spPr>
          <a:xfrm>
            <a:off x="6540048" y="4366042"/>
            <a:ext cx="2635299" cy="491133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035F0C-B070-419A-9EEE-5FFD3967B490}"/>
              </a:ext>
            </a:extLst>
          </p:cNvPr>
          <p:cNvSpPr/>
          <p:nvPr/>
        </p:nvSpPr>
        <p:spPr>
          <a:xfrm>
            <a:off x="3253800" y="4899689"/>
            <a:ext cx="2635299" cy="753397"/>
          </a:xfrm>
          <a:prstGeom prst="rect">
            <a:avLst/>
          </a:prstGeom>
          <a:solidFill>
            <a:schemeClr val="tx2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28F335-FF5A-4EE1-8FA1-66CB7F632C0E}"/>
              </a:ext>
            </a:extLst>
          </p:cNvPr>
          <p:cNvSpPr/>
          <p:nvPr/>
        </p:nvSpPr>
        <p:spPr>
          <a:xfrm>
            <a:off x="6537173" y="4899689"/>
            <a:ext cx="2635299" cy="491133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3AF9D-42B9-4975-A187-A633C5D62407}"/>
              </a:ext>
            </a:extLst>
          </p:cNvPr>
          <p:cNvSpPr txBox="1"/>
          <p:nvPr/>
        </p:nvSpPr>
        <p:spPr>
          <a:xfrm>
            <a:off x="759161" y="3335325"/>
            <a:ext cx="169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화자인식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71D3E0-F4AA-4612-904D-4EE5167B856C}"/>
              </a:ext>
            </a:extLst>
          </p:cNvPr>
          <p:cNvSpPr txBox="1"/>
          <p:nvPr/>
        </p:nvSpPr>
        <p:spPr>
          <a:xfrm>
            <a:off x="759161" y="3873576"/>
            <a:ext cx="169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타임라인기능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7B8AC4-35EC-4017-B645-5D9411F00ED9}"/>
              </a:ext>
            </a:extLst>
          </p:cNvPr>
          <p:cNvSpPr txBox="1"/>
          <p:nvPr/>
        </p:nvSpPr>
        <p:spPr>
          <a:xfrm>
            <a:off x="759160" y="4412866"/>
            <a:ext cx="19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커스텀 단어사전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5CB86E-B54A-498B-8F2F-BA921C5A842B}"/>
              </a:ext>
            </a:extLst>
          </p:cNvPr>
          <p:cNvSpPr txBox="1"/>
          <p:nvPr/>
        </p:nvSpPr>
        <p:spPr>
          <a:xfrm>
            <a:off x="759161" y="4945200"/>
            <a:ext cx="169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가격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3C6A9B-EB2B-4C93-AA7F-3E642F29B7D6}"/>
              </a:ext>
            </a:extLst>
          </p:cNvPr>
          <p:cNvSpPr txBox="1"/>
          <p:nvPr/>
        </p:nvSpPr>
        <p:spPr>
          <a:xfrm>
            <a:off x="759431" y="2583610"/>
            <a:ext cx="169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정확도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97A733-35B5-4189-9EAE-A6D126C2DF2E}"/>
              </a:ext>
            </a:extLst>
          </p:cNvPr>
          <p:cNvSpPr txBox="1"/>
          <p:nvPr/>
        </p:nvSpPr>
        <p:spPr>
          <a:xfrm>
            <a:off x="3325812" y="3335325"/>
            <a:ext cx="169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불가능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C969E4-1A82-4011-9226-46F89B8FE968}"/>
              </a:ext>
            </a:extLst>
          </p:cNvPr>
          <p:cNvSpPr txBox="1"/>
          <p:nvPr/>
        </p:nvSpPr>
        <p:spPr>
          <a:xfrm>
            <a:off x="3325812" y="3880290"/>
            <a:ext cx="169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가능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AA16C0-C983-4B25-BAE1-84AF1CE45E64}"/>
              </a:ext>
            </a:extLst>
          </p:cNvPr>
          <p:cNvSpPr txBox="1"/>
          <p:nvPr/>
        </p:nvSpPr>
        <p:spPr>
          <a:xfrm>
            <a:off x="3325812" y="4412866"/>
            <a:ext cx="169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가능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00E03D-FFDA-4AF6-98F7-3416BE0C073B}"/>
              </a:ext>
            </a:extLst>
          </p:cNvPr>
          <p:cNvSpPr txBox="1"/>
          <p:nvPr/>
        </p:nvSpPr>
        <p:spPr>
          <a:xfrm>
            <a:off x="6601674" y="4412866"/>
            <a:ext cx="169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가능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4F53E5-8DE2-445D-BC65-97AE05C45EF0}"/>
              </a:ext>
            </a:extLst>
          </p:cNvPr>
          <p:cNvSpPr txBox="1"/>
          <p:nvPr/>
        </p:nvSpPr>
        <p:spPr>
          <a:xfrm>
            <a:off x="6601674" y="3880290"/>
            <a:ext cx="169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가능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73F711-2C7A-4AAD-B3B3-F65D8E09F531}"/>
              </a:ext>
            </a:extLst>
          </p:cNvPr>
          <p:cNvSpPr txBox="1"/>
          <p:nvPr/>
        </p:nvSpPr>
        <p:spPr>
          <a:xfrm>
            <a:off x="6601674" y="3332886"/>
            <a:ext cx="169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가능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B0374E5-838A-4ECB-8E94-E5F4B1E0212A}"/>
              </a:ext>
            </a:extLst>
          </p:cNvPr>
          <p:cNvCxnSpPr>
            <a:cxnSpLocks/>
          </p:cNvCxnSpPr>
          <p:nvPr/>
        </p:nvCxnSpPr>
        <p:spPr>
          <a:xfrm>
            <a:off x="759160" y="3247902"/>
            <a:ext cx="2152422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155D6DA-049E-4456-B999-83508406A422}"/>
              </a:ext>
            </a:extLst>
          </p:cNvPr>
          <p:cNvCxnSpPr>
            <a:cxnSpLocks/>
          </p:cNvCxnSpPr>
          <p:nvPr/>
        </p:nvCxnSpPr>
        <p:spPr>
          <a:xfrm>
            <a:off x="759160" y="3773047"/>
            <a:ext cx="2152422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D4C0B73-4008-4A3D-96FE-6BEBD05CFBBD}"/>
              </a:ext>
            </a:extLst>
          </p:cNvPr>
          <p:cNvCxnSpPr>
            <a:cxnSpLocks/>
          </p:cNvCxnSpPr>
          <p:nvPr/>
        </p:nvCxnSpPr>
        <p:spPr>
          <a:xfrm>
            <a:off x="759160" y="4319198"/>
            <a:ext cx="2152422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CB70516-5D50-46BB-92B5-0A78E4FDAB0F}"/>
              </a:ext>
            </a:extLst>
          </p:cNvPr>
          <p:cNvCxnSpPr>
            <a:cxnSpLocks/>
          </p:cNvCxnSpPr>
          <p:nvPr/>
        </p:nvCxnSpPr>
        <p:spPr>
          <a:xfrm>
            <a:off x="759160" y="4868904"/>
            <a:ext cx="2152422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0B0726D-537B-48DB-8BB3-B374A9C00ADE}"/>
              </a:ext>
            </a:extLst>
          </p:cNvPr>
          <p:cNvSpPr txBox="1"/>
          <p:nvPr/>
        </p:nvSpPr>
        <p:spPr>
          <a:xfrm>
            <a:off x="6537173" y="4945200"/>
            <a:ext cx="299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\12 / 15</a:t>
            </a:r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초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11FB7D-289C-499E-895D-0E5BD92D4232}"/>
              </a:ext>
            </a:extLst>
          </p:cNvPr>
          <p:cNvSpPr txBox="1"/>
          <p:nvPr/>
        </p:nvSpPr>
        <p:spPr>
          <a:xfrm>
            <a:off x="3253800" y="4945200"/>
            <a:ext cx="2563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$0.006 / 15</a:t>
            </a:r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초 </a:t>
            </a:r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(</a:t>
            </a:r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로깅</a:t>
            </a:r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X)</a:t>
            </a:r>
          </a:p>
          <a:p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$0.004 / 15</a:t>
            </a:r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초 </a:t>
            </a:r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(</a:t>
            </a:r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로깅</a:t>
            </a:r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O)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4205216-476D-4A9C-9EEC-CB63223B5FEB}"/>
              </a:ext>
            </a:extLst>
          </p:cNvPr>
          <p:cNvSpPr txBox="1"/>
          <p:nvPr/>
        </p:nvSpPr>
        <p:spPr>
          <a:xfrm>
            <a:off x="2393510" y="2286028"/>
            <a:ext cx="654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뉴스</a:t>
            </a:r>
            <a:endParaRPr lang="ko-KR" altLang="en-US" sz="20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6B9F3D8-86F7-4C78-9CA6-1B0B508E8792}"/>
              </a:ext>
            </a:extLst>
          </p:cNvPr>
          <p:cNvSpPr txBox="1"/>
          <p:nvPr/>
        </p:nvSpPr>
        <p:spPr>
          <a:xfrm>
            <a:off x="2393510" y="2577953"/>
            <a:ext cx="654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다큐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A52C52-18D1-4A50-ABBB-07D17B5216E7}"/>
              </a:ext>
            </a:extLst>
          </p:cNvPr>
          <p:cNvSpPr txBox="1"/>
          <p:nvPr/>
        </p:nvSpPr>
        <p:spPr>
          <a:xfrm>
            <a:off x="2393510" y="2860424"/>
            <a:ext cx="654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시사</a:t>
            </a:r>
            <a:endParaRPr lang="ko-KR" altLang="en-US" sz="20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1BAA50-5A3A-4256-8CA8-B5753BC8772E}"/>
              </a:ext>
            </a:extLst>
          </p:cNvPr>
          <p:cNvSpPr txBox="1"/>
          <p:nvPr/>
        </p:nvSpPr>
        <p:spPr>
          <a:xfrm>
            <a:off x="3296643" y="2286028"/>
            <a:ext cx="1211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64.66%</a:t>
            </a:r>
            <a:endParaRPr lang="ko-KR" altLang="en-US" sz="20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BD5675-D882-4A9E-BCAB-0AC1191F5E17}"/>
              </a:ext>
            </a:extLst>
          </p:cNvPr>
          <p:cNvSpPr txBox="1"/>
          <p:nvPr/>
        </p:nvSpPr>
        <p:spPr>
          <a:xfrm>
            <a:off x="6601674" y="2286028"/>
            <a:ext cx="1159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79.09%</a:t>
            </a:r>
            <a:endParaRPr lang="ko-KR" altLang="en-US" sz="20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86D06E-1EC6-4977-A639-C043ECE0554F}"/>
              </a:ext>
            </a:extLst>
          </p:cNvPr>
          <p:cNvSpPr txBox="1"/>
          <p:nvPr/>
        </p:nvSpPr>
        <p:spPr>
          <a:xfrm>
            <a:off x="3292710" y="2577953"/>
            <a:ext cx="151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64.32%</a:t>
            </a:r>
            <a:endParaRPr lang="ko-KR" altLang="en-US" sz="20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DE406A-E0B0-4B82-9FE6-2752F84C8080}"/>
              </a:ext>
            </a:extLst>
          </p:cNvPr>
          <p:cNvSpPr txBox="1"/>
          <p:nvPr/>
        </p:nvSpPr>
        <p:spPr>
          <a:xfrm>
            <a:off x="6601673" y="2577953"/>
            <a:ext cx="151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76.69%</a:t>
            </a:r>
            <a:endParaRPr lang="ko-KR" altLang="en-US" sz="20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813FB4B-7EAB-4358-93C7-DED49403FD15}"/>
              </a:ext>
            </a:extLst>
          </p:cNvPr>
          <p:cNvSpPr txBox="1"/>
          <p:nvPr/>
        </p:nvSpPr>
        <p:spPr>
          <a:xfrm>
            <a:off x="3292710" y="2860424"/>
            <a:ext cx="151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70.88%</a:t>
            </a:r>
            <a:endParaRPr lang="ko-KR" altLang="en-US" sz="20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1DB57F-8A16-42CC-8952-C4D3392F887D}"/>
              </a:ext>
            </a:extLst>
          </p:cNvPr>
          <p:cNvSpPr txBox="1"/>
          <p:nvPr/>
        </p:nvSpPr>
        <p:spPr>
          <a:xfrm>
            <a:off x="6601673" y="2852521"/>
            <a:ext cx="151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76.76%</a:t>
            </a:r>
            <a:endParaRPr lang="ko-KR" altLang="en-US" sz="20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4664DE-4CD6-4CC3-A126-27C6FE92AF98}"/>
              </a:ext>
            </a:extLst>
          </p:cNvPr>
          <p:cNvSpPr txBox="1"/>
          <p:nvPr/>
        </p:nvSpPr>
        <p:spPr>
          <a:xfrm>
            <a:off x="3253800" y="5740674"/>
            <a:ext cx="2563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$1.44 / 1</a:t>
            </a:r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시간 </a:t>
            </a:r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(</a:t>
            </a:r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로깅</a:t>
            </a:r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X)</a:t>
            </a:r>
          </a:p>
          <a:p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$0.96 / 1</a:t>
            </a:r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시간 </a:t>
            </a:r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(</a:t>
            </a:r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로깅</a:t>
            </a:r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O)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A9F719-AFC4-4AF2-9A79-437813673D44}"/>
              </a:ext>
            </a:extLst>
          </p:cNvPr>
          <p:cNvSpPr txBox="1"/>
          <p:nvPr/>
        </p:nvSpPr>
        <p:spPr>
          <a:xfrm>
            <a:off x="6537173" y="5740909"/>
            <a:ext cx="299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$2.58 / 1</a:t>
            </a:r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시간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68" name="화살표: 오른쪽으로 구부러짐 67">
            <a:extLst>
              <a:ext uri="{FF2B5EF4-FFF2-40B4-BE49-F238E27FC236}">
                <a16:creationId xmlns:a16="http://schemas.microsoft.com/office/drawing/2014/main" id="{6DB3F312-C50F-49E3-B1DC-E138D5065A6B}"/>
              </a:ext>
            </a:extLst>
          </p:cNvPr>
          <p:cNvSpPr/>
          <p:nvPr/>
        </p:nvSpPr>
        <p:spPr>
          <a:xfrm>
            <a:off x="2893759" y="5282595"/>
            <a:ext cx="369109" cy="795471"/>
          </a:xfrm>
          <a:prstGeom prst="curvedRightArrow">
            <a:avLst>
              <a:gd name="adj1" fmla="val 10793"/>
              <a:gd name="adj2" fmla="val 59536"/>
              <a:gd name="adj3" fmla="val 411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화살표: 오른쪽으로 구부러짐 69">
            <a:extLst>
              <a:ext uri="{FF2B5EF4-FFF2-40B4-BE49-F238E27FC236}">
                <a16:creationId xmlns:a16="http://schemas.microsoft.com/office/drawing/2014/main" id="{F2BE1D44-2BE3-4BC1-941E-374804D7A0B6}"/>
              </a:ext>
            </a:extLst>
          </p:cNvPr>
          <p:cNvSpPr/>
          <p:nvPr/>
        </p:nvSpPr>
        <p:spPr>
          <a:xfrm>
            <a:off x="6168067" y="5282595"/>
            <a:ext cx="369109" cy="795471"/>
          </a:xfrm>
          <a:prstGeom prst="curvedRightArrow">
            <a:avLst>
              <a:gd name="adj1" fmla="val 10793"/>
              <a:gd name="adj2" fmla="val 59536"/>
              <a:gd name="adj3" fmla="val 411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576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861138" y="1080256"/>
            <a:ext cx="1944216" cy="80905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aleway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5358" y="1207784"/>
            <a:ext cx="8803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목차</a:t>
            </a:r>
            <a:endParaRPr lang="ko-KR" altLang="en-US" sz="3000" b="1" dirty="0">
              <a:gradFill>
                <a:gsLst>
                  <a:gs pos="100000">
                    <a:schemeClr val="bg1"/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>
                <a:latin typeface="Raleway" pitchFamily="34" charset="0"/>
              </a:rPr>
              <a:t>2</a:t>
            </a:fld>
            <a:endParaRPr lang="ko-KR" altLang="en-US">
              <a:latin typeface="Raleway" pitchFamily="34" charset="0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805354" y="1484784"/>
            <a:ext cx="710064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9C71387-4336-4BFA-8B01-874DA4941C4F}"/>
              </a:ext>
            </a:extLst>
          </p:cNvPr>
          <p:cNvSpPr txBox="1"/>
          <p:nvPr/>
        </p:nvSpPr>
        <p:spPr>
          <a:xfrm>
            <a:off x="1805740" y="2036312"/>
            <a:ext cx="28007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1. 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71C08-EC81-4077-8D83-B64DE9D8F8A2}"/>
              </a:ext>
            </a:extLst>
          </p:cNvPr>
          <p:cNvSpPr txBox="1"/>
          <p:nvPr/>
        </p:nvSpPr>
        <p:spPr>
          <a:xfrm>
            <a:off x="1805740" y="4954732"/>
            <a:ext cx="20008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5. 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자료조사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CAB7A-81AE-4333-9373-BFD9A663D93E}"/>
              </a:ext>
            </a:extLst>
          </p:cNvPr>
          <p:cNvSpPr txBox="1"/>
          <p:nvPr/>
        </p:nvSpPr>
        <p:spPr>
          <a:xfrm>
            <a:off x="1832447" y="2765917"/>
            <a:ext cx="31502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2. 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요구사항 구체화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EC2C09-9BFD-4F6E-8269-F4E4598D855B}"/>
              </a:ext>
            </a:extLst>
          </p:cNvPr>
          <p:cNvSpPr txBox="1"/>
          <p:nvPr/>
        </p:nvSpPr>
        <p:spPr>
          <a:xfrm>
            <a:off x="1832447" y="4225127"/>
            <a:ext cx="1638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4. 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차별성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E40131-403B-4183-A380-BC4AF96E99C0}"/>
              </a:ext>
            </a:extLst>
          </p:cNvPr>
          <p:cNvSpPr txBox="1"/>
          <p:nvPr/>
        </p:nvSpPr>
        <p:spPr>
          <a:xfrm>
            <a:off x="1805740" y="5684335"/>
            <a:ext cx="2920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5. 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차후 진행 계획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1CD96F-CB2F-466B-B56D-F63520EB4FE5}"/>
              </a:ext>
            </a:extLst>
          </p:cNvPr>
          <p:cNvSpPr txBox="1"/>
          <p:nvPr/>
        </p:nvSpPr>
        <p:spPr>
          <a:xfrm>
            <a:off x="1805740" y="3495522"/>
            <a:ext cx="25891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3. UI 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설계 결과</a:t>
            </a:r>
          </a:p>
        </p:txBody>
      </p:sp>
    </p:spTree>
    <p:extLst>
      <p:ext uri="{BB962C8B-B14F-4D97-AF65-F5344CB8AC3E}">
        <p14:creationId xmlns:p14="http://schemas.microsoft.com/office/powerpoint/2010/main" val="3776657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  <a:defRPr/>
            </a:pP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210 산들바람 R"/>
              <a:ea typeface="210 산들바람 R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210 산들바람 R"/>
              <a:ea typeface="210 산들바람 R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210 산들바람 R"/>
              <a:ea typeface="210 산들바람 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자료조사 </a:t>
            </a:r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-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 </a:t>
            </a:r>
            <a:r>
              <a:rPr lang="en-US" altLang="ko-KR" sz="30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WebODF</a:t>
            </a:r>
            <a:endParaRPr lang="en-US" altLang="ko-KR" sz="3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/>
              <a:ea typeface="THE명품굴림 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49937" y="2740110"/>
            <a:ext cx="880008" cy="544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3000" b="1">
              <a:solidFill>
                <a:schemeClr val="bg1"/>
              </a:solidFill>
              <a:latin typeface="THE명품굴림 "/>
              <a:ea typeface="THE명품굴림 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9153" y="1342191"/>
            <a:ext cx="9048343" cy="130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600" lvl="0" indent="-285600">
              <a:buFont typeface="Arial"/>
              <a:buChar char="•"/>
              <a:defRPr/>
            </a:pPr>
            <a:r>
              <a:rPr lang="en-US" altLang="ko-KR" sz="2000" b="0" i="0" u="none" strike="noStrike" dirty="0" err="1"/>
              <a:t>WebODF</a:t>
            </a:r>
            <a:endParaRPr lang="en-US" altLang="ko-KR" sz="2000" b="0" i="0" u="none" strike="noStrike" dirty="0"/>
          </a:p>
          <a:p>
            <a:pPr marL="742800" lvl="1" indent="-285600">
              <a:buFont typeface="Arial"/>
              <a:buChar char="•"/>
              <a:defRPr/>
            </a:pPr>
            <a:r>
              <a:rPr lang="en-US" altLang="ko-KR" sz="2000" b="0" i="0" u="none" strike="noStrike" dirty="0"/>
              <a:t>ODF</a:t>
            </a:r>
            <a:r>
              <a:rPr lang="ko-KR" altLang="en-US" sz="2000" b="0" i="0" u="none" strike="noStrike" dirty="0"/>
              <a:t>형식의 파일을 </a:t>
            </a:r>
            <a:r>
              <a:rPr lang="en-US" altLang="ko-KR" sz="2000" b="0" i="0" u="none" strike="noStrike" dirty="0"/>
              <a:t>Web</a:t>
            </a:r>
            <a:r>
              <a:rPr lang="ko-KR" altLang="en-US" sz="2000" b="0" i="0" u="none" strike="noStrike" dirty="0"/>
              <a:t>상으로 출력해주는 </a:t>
            </a:r>
            <a:r>
              <a:rPr lang="en-US" altLang="ko-KR" sz="2000" b="0" i="0" u="none" strike="noStrike" dirty="0"/>
              <a:t>JavaScript</a:t>
            </a:r>
            <a:r>
              <a:rPr lang="ko-KR" altLang="en-US" sz="2000" b="0" i="0" u="none" strike="noStrike" dirty="0"/>
              <a:t> </a:t>
            </a:r>
            <a:r>
              <a:rPr lang="en-US" altLang="ko-KR" sz="2000" b="0" i="0" u="none" strike="noStrike" dirty="0"/>
              <a:t>Library</a:t>
            </a:r>
          </a:p>
          <a:p>
            <a:pPr marL="742800" lvl="1" indent="-285600">
              <a:buFont typeface="Arial"/>
              <a:buChar char="•"/>
              <a:defRPr/>
            </a:pPr>
            <a:r>
              <a:rPr lang="en-US" altLang="ko-KR" sz="2000" b="0" i="0" u="none" strike="noStrike" dirty="0"/>
              <a:t>Open Source</a:t>
            </a:r>
            <a:r>
              <a:rPr lang="ko-KR" altLang="en-US" sz="2000" b="0" i="0" u="none" strike="noStrike" dirty="0"/>
              <a:t>로 </a:t>
            </a:r>
            <a:r>
              <a:rPr lang="en-US" altLang="ko-KR" sz="2000" b="0" i="0" u="none" strike="noStrike" dirty="0"/>
              <a:t>AGPL 3.0</a:t>
            </a:r>
            <a:r>
              <a:rPr lang="ko-KR" altLang="en-US" sz="2000" b="0" i="0" u="none" strike="noStrike" dirty="0"/>
              <a:t>을 따르면 모든 코드 사용 가능</a:t>
            </a:r>
          </a:p>
          <a:p>
            <a:pPr marL="742800" lvl="1" indent="-285600">
              <a:buFont typeface="Arial"/>
              <a:buChar char="•"/>
              <a:defRPr/>
            </a:pPr>
            <a:r>
              <a:rPr lang="en-US" altLang="ko-KR" sz="2000" b="0" i="0" u="none" strike="noStrike" dirty="0" err="1"/>
              <a:t>WebODF</a:t>
            </a:r>
            <a:r>
              <a:rPr lang="ko-KR" altLang="en-US" sz="2000" b="0" i="0" u="none" strike="noStrike" dirty="0"/>
              <a:t> 주소 </a:t>
            </a:r>
            <a:r>
              <a:rPr lang="en-US" altLang="ko-KR" sz="2000" b="0" i="0" u="none" strike="noStrike" dirty="0"/>
              <a:t>:</a:t>
            </a:r>
            <a:r>
              <a:rPr lang="ko-KR" altLang="en-US" sz="2000" b="0" i="0" u="none" strike="noStrike" dirty="0"/>
              <a:t> </a:t>
            </a:r>
            <a:r>
              <a:rPr lang="EN-US" sz="2000" b="0" i="0" u="none" strike="noStrike" dirty="0">
                <a:hlinkClick r:id="rId2"/>
              </a:rPr>
              <a:t>https://webodf.org/</a:t>
            </a:r>
            <a:r>
              <a:rPr lang="EN-US" sz="2000" b="0" i="0" u="none" strike="noStrike" dirty="0"/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04528" y="3639314"/>
            <a:ext cx="2088232" cy="365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13" name="화살표: 오른쪽 112"/>
          <p:cNvSpPr/>
          <p:nvPr/>
        </p:nvSpPr>
        <p:spPr>
          <a:xfrm>
            <a:off x="4016896" y="3861048"/>
            <a:ext cx="1296144" cy="720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해결법</a:t>
            </a: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57056" y="3061196"/>
            <a:ext cx="3855741" cy="2888084"/>
          </a:xfrm>
          <a:prstGeom prst="rect">
            <a:avLst/>
          </a:prstGeom>
        </p:spPr>
      </p:pic>
      <p:sp>
        <p:nvSpPr>
          <p:cNvPr id="116" name="사각형: 둥근 모서리 6"/>
          <p:cNvSpPr/>
          <p:nvPr/>
        </p:nvSpPr>
        <p:spPr>
          <a:xfrm>
            <a:off x="632520" y="3573016"/>
            <a:ext cx="3096344" cy="136815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ODF</a:t>
            </a:r>
            <a:r>
              <a:rPr lang="ko-KR" altLang="en-US" dirty="0"/>
              <a:t>형식의 파일 출력 방법 및 수준과 수정에 대한 문제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  <a:defRPr/>
            </a:pP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210 산들바람 R"/>
              <a:ea typeface="210 산들바람 R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210 산들바람 R"/>
              <a:ea typeface="210 산들바람 R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210 산들바람 R"/>
              <a:ea typeface="210 산들바람 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자료조사 </a:t>
            </a:r>
            <a:r>
              <a:rPr lang="en-US" altLang="ko-KR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-</a:t>
            </a:r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 </a:t>
            </a:r>
            <a:r>
              <a:rPr lang="en-US" altLang="ko-KR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WebODF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49937" y="2740110"/>
            <a:ext cx="880008" cy="544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3000" b="1">
              <a:solidFill>
                <a:schemeClr val="bg1"/>
              </a:solidFill>
              <a:latin typeface="THE명품굴림 "/>
              <a:ea typeface="THE명품굴림 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9153" y="1342191"/>
            <a:ext cx="9048343" cy="3132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600" lvl="0" indent="-285600">
              <a:buFont typeface="Arial"/>
              <a:buChar char="•"/>
              <a:defRPr/>
            </a:pPr>
            <a:r>
              <a:rPr lang="en-US" altLang="ko-KR" sz="2000" b="0" i="0" u="none" strike="noStrike" dirty="0" err="1"/>
              <a:t>WebODF</a:t>
            </a:r>
            <a:r>
              <a:rPr lang="ko-KR" altLang="en-US" sz="2000" b="0" i="0" u="none" strike="noStrike" dirty="0"/>
              <a:t>의 기능</a:t>
            </a:r>
          </a:p>
          <a:p>
            <a:pPr marL="742800" lvl="1" indent="-285600">
              <a:buFont typeface="Arial"/>
              <a:buChar char="•"/>
              <a:defRPr/>
            </a:pPr>
            <a:r>
              <a:rPr lang="ko-KR" altLang="en-US" sz="1500" b="0" i="0" u="none" strike="noStrike" dirty="0"/>
              <a:t>출력</a:t>
            </a:r>
          </a:p>
          <a:p>
            <a:pPr marL="742800" lvl="1" indent="-285600">
              <a:buFont typeface="Arial"/>
              <a:buChar char="•"/>
              <a:defRPr/>
            </a:pPr>
            <a:endParaRPr lang="ko-KR" altLang="en-US" sz="1500" b="0" i="0" u="none" strike="noStrike" dirty="0"/>
          </a:p>
          <a:p>
            <a:pPr marL="742800" lvl="1" indent="-285600">
              <a:buFont typeface="Arial"/>
              <a:buChar char="•"/>
              <a:defRPr/>
            </a:pPr>
            <a:endParaRPr lang="ko-KR" altLang="en-US" sz="1500" b="0" i="0" u="none" strike="noStrike" dirty="0"/>
          </a:p>
          <a:p>
            <a:pPr marL="742800" lvl="1" indent="-285600">
              <a:buFont typeface="Arial"/>
              <a:buChar char="•"/>
              <a:defRPr/>
            </a:pPr>
            <a:endParaRPr lang="ko-KR" altLang="en-US" sz="1500" b="0" i="0" u="none" strike="noStrike" dirty="0"/>
          </a:p>
          <a:p>
            <a:pPr marL="742800" lvl="1" indent="-285600">
              <a:buFont typeface="Arial"/>
              <a:buChar char="•"/>
              <a:defRPr/>
            </a:pPr>
            <a:endParaRPr lang="ko-KR" altLang="en-US" sz="1500" b="0" i="0" u="none" strike="noStrike" dirty="0"/>
          </a:p>
          <a:p>
            <a:pPr marL="742800" lvl="1" indent="-285600">
              <a:buFont typeface="Arial"/>
              <a:buChar char="•"/>
              <a:defRPr/>
            </a:pPr>
            <a:endParaRPr lang="ko-KR" altLang="en-US" sz="1500" b="0" i="0" u="none" strike="noStrike" dirty="0"/>
          </a:p>
          <a:p>
            <a:pPr marL="742800" lvl="1" indent="-285600">
              <a:buFont typeface="Arial"/>
              <a:buChar char="•"/>
              <a:defRPr/>
            </a:pPr>
            <a:endParaRPr lang="ko-KR" altLang="en-US" sz="1500" b="0" i="0" u="none" strike="noStrike" dirty="0"/>
          </a:p>
          <a:p>
            <a:pPr marL="742800" lvl="1" indent="-285600">
              <a:buFont typeface="Arial"/>
              <a:buChar char="•"/>
              <a:defRPr/>
            </a:pPr>
            <a:endParaRPr lang="ko-KR" altLang="en-US" sz="1500" b="0" i="0" u="none" strike="noStrike" dirty="0"/>
          </a:p>
          <a:p>
            <a:pPr marL="742800" lvl="1" indent="-285600">
              <a:buFont typeface="Arial"/>
              <a:buChar char="•"/>
              <a:defRPr/>
            </a:pPr>
            <a:endParaRPr lang="ko-KR" altLang="en-US" sz="1500" b="0" i="0" u="none" strike="noStrike" dirty="0"/>
          </a:p>
          <a:p>
            <a:pPr marL="457200" lvl="1" indent="0">
              <a:buFont typeface="Arial"/>
              <a:buNone/>
              <a:defRPr/>
            </a:pPr>
            <a:endParaRPr lang="ko-KR" altLang="en-US" sz="1500" b="0" i="0" u="none" strike="noStrike" dirty="0"/>
          </a:p>
          <a:p>
            <a:pPr marL="742800" lvl="1" indent="-285600">
              <a:buFont typeface="Arial"/>
              <a:buChar char="•"/>
              <a:defRPr/>
            </a:pPr>
            <a:r>
              <a:rPr lang="ko-KR" altLang="en-US" sz="1500" b="0" i="0" u="none" strike="noStrike" dirty="0"/>
              <a:t>편집</a:t>
            </a:r>
          </a:p>
          <a:p>
            <a:pPr marL="285600" lvl="0" indent="-285600">
              <a:buFont typeface="Arial"/>
              <a:buChar char="•"/>
              <a:defRPr/>
            </a:pPr>
            <a:endParaRPr lang="ko-KR" altLang="en-US" sz="1500" b="0" i="0" u="none" strike="noStrike" dirty="0"/>
          </a:p>
        </p:txBody>
      </p:sp>
      <p:sp>
        <p:nvSpPr>
          <p:cNvPr id="106" name="TextBox 105"/>
          <p:cNvSpPr txBox="1"/>
          <p:nvPr/>
        </p:nvSpPr>
        <p:spPr>
          <a:xfrm>
            <a:off x="704528" y="3639314"/>
            <a:ext cx="2088232" cy="365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13" name="화살표: 오른쪽 112"/>
          <p:cNvSpPr/>
          <p:nvPr/>
        </p:nvSpPr>
        <p:spPr>
          <a:xfrm>
            <a:off x="3944888" y="2636912"/>
            <a:ext cx="1296144" cy="64807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6" name="사각형: 둥근 모서리 6"/>
          <p:cNvSpPr/>
          <p:nvPr/>
        </p:nvSpPr>
        <p:spPr>
          <a:xfrm>
            <a:off x="5817096" y="2276872"/>
            <a:ext cx="3168352" cy="122413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자막 출력 박스에 맞게 </a:t>
            </a:r>
          </a:p>
          <a:p>
            <a:pPr algn="ctr">
              <a:defRPr/>
            </a:pPr>
            <a:r>
              <a:rPr lang="ko-KR" altLang="en-US" dirty="0"/>
              <a:t>출력하는 방식으로 개선의</a:t>
            </a:r>
            <a:endParaRPr lang="en-US" altLang="ko-KR" dirty="0"/>
          </a:p>
          <a:p>
            <a:pPr algn="ctr">
              <a:defRPr/>
            </a:pPr>
            <a:r>
              <a:rPr lang="ko-KR" altLang="en-US" dirty="0"/>
              <a:t>필요가 있음</a:t>
            </a:r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2"/>
          <a:srcRect l="3970" t="2580" r="4090" b="7010"/>
          <a:stretch>
            <a:fillRect/>
          </a:stretch>
        </p:blipFill>
        <p:spPr>
          <a:xfrm>
            <a:off x="627875" y="4213428"/>
            <a:ext cx="2956973" cy="2023884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3"/>
          <a:srcRect l="4090" t="3050" r="4640" b="4670"/>
          <a:stretch>
            <a:fillRect/>
          </a:stretch>
        </p:blipFill>
        <p:spPr>
          <a:xfrm>
            <a:off x="687133" y="1988840"/>
            <a:ext cx="2825706" cy="1944216"/>
          </a:xfrm>
          <a:prstGeom prst="rect">
            <a:avLst/>
          </a:prstGeom>
        </p:spPr>
      </p:pic>
      <p:sp>
        <p:nvSpPr>
          <p:cNvPr id="120" name="화살표: 오른쪽 119"/>
          <p:cNvSpPr/>
          <p:nvPr/>
        </p:nvSpPr>
        <p:spPr>
          <a:xfrm>
            <a:off x="4016896" y="4869160"/>
            <a:ext cx="1296144" cy="64807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1" name="사각형: 둥근 모서리 6"/>
          <p:cNvSpPr/>
          <p:nvPr/>
        </p:nvSpPr>
        <p:spPr>
          <a:xfrm>
            <a:off x="5889103" y="4581128"/>
            <a:ext cx="3168352" cy="122413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Web</a:t>
            </a:r>
            <a:r>
              <a:rPr lang="ko-KR" altLang="en-US" dirty="0"/>
              <a:t>에서 </a:t>
            </a:r>
            <a:r>
              <a:rPr lang="en-US" altLang="ko-KR" dirty="0"/>
              <a:t>ODF</a:t>
            </a:r>
            <a:r>
              <a:rPr lang="ko-KR" altLang="en-US" dirty="0"/>
              <a:t>파일 편집을 </a:t>
            </a:r>
          </a:p>
          <a:p>
            <a:pPr algn="ctr">
              <a:defRPr/>
            </a:pPr>
            <a:r>
              <a:rPr lang="ko-KR" altLang="en-US" dirty="0"/>
              <a:t>가능하게 해주는 기능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  <a:defRPr/>
            </a:pP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210 산들바람 R"/>
              <a:ea typeface="210 산들바람 R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210 산들바람 R"/>
              <a:ea typeface="210 산들바람 R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210 산들바람 R"/>
              <a:ea typeface="210 산들바람 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자료조사 </a:t>
            </a:r>
            <a:r>
              <a:rPr lang="en-US" altLang="ko-KR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-</a:t>
            </a:r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 </a:t>
            </a:r>
            <a:r>
              <a:rPr lang="en-US" altLang="ko-KR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WebODF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49937" y="2740110"/>
            <a:ext cx="880008" cy="544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3000" b="1">
              <a:solidFill>
                <a:schemeClr val="bg1"/>
              </a:solidFill>
              <a:latin typeface="THE명품굴림 "/>
              <a:ea typeface="THE명품굴림 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9153" y="1342191"/>
            <a:ext cx="9048343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600" lvl="0" indent="-285600">
              <a:buFont typeface="Arial"/>
              <a:buChar char="•"/>
              <a:defRPr/>
            </a:pPr>
            <a:r>
              <a:rPr lang="en-US" altLang="ko-KR" sz="2000" b="0" i="0" u="none" strike="noStrike" dirty="0" err="1"/>
              <a:t>WebODF</a:t>
            </a:r>
            <a:r>
              <a:rPr lang="ko-KR" altLang="en-US" sz="2000" b="0" i="0" u="none" strike="noStrike" dirty="0"/>
              <a:t>의 기능</a:t>
            </a:r>
          </a:p>
          <a:p>
            <a:pPr marL="742800" lvl="1" indent="-285600">
              <a:buFont typeface="Arial"/>
              <a:buChar char="•"/>
              <a:defRPr/>
            </a:pPr>
            <a:r>
              <a:rPr lang="en-US" altLang="ko-KR" sz="1600" b="0" i="0" u="none" strike="noStrike" dirty="0"/>
              <a:t>ODF</a:t>
            </a:r>
            <a:r>
              <a:rPr lang="ko-KR" altLang="en-US" sz="1600" b="0" i="0" u="none" strike="noStrike" dirty="0"/>
              <a:t>형식의 파일 생성</a:t>
            </a:r>
          </a:p>
          <a:p>
            <a:pPr marL="742800" lvl="1" indent="-285600">
              <a:buFont typeface="Arial"/>
              <a:buChar char="•"/>
              <a:defRPr/>
            </a:pPr>
            <a:endParaRPr lang="ko-KR" altLang="en-US" sz="1500" b="0" i="0" u="none" strike="noStrike" dirty="0"/>
          </a:p>
          <a:p>
            <a:pPr marL="742800" lvl="1" indent="-285600">
              <a:buFont typeface="Arial"/>
              <a:buChar char="•"/>
              <a:defRPr/>
            </a:pPr>
            <a:endParaRPr lang="ko-KR" altLang="en-US" sz="1500" b="0" i="0" u="none" strike="noStrike" dirty="0"/>
          </a:p>
          <a:p>
            <a:pPr marL="742800" lvl="1" indent="-285600">
              <a:buFont typeface="Arial"/>
              <a:buChar char="•"/>
              <a:defRPr/>
            </a:pPr>
            <a:endParaRPr lang="ko-KR" altLang="en-US" sz="1500" b="0" i="0" u="none" strike="noStrike" dirty="0"/>
          </a:p>
          <a:p>
            <a:pPr marL="742800" lvl="1" indent="-285600">
              <a:buFont typeface="Arial"/>
              <a:buChar char="•"/>
              <a:defRPr/>
            </a:pPr>
            <a:endParaRPr lang="ko-KR" altLang="en-US" sz="1500" b="0" i="0" u="none" strike="noStrike" dirty="0"/>
          </a:p>
          <a:p>
            <a:pPr marL="742800" lvl="1" indent="-285600">
              <a:buFont typeface="Arial"/>
              <a:buChar char="•"/>
              <a:defRPr/>
            </a:pPr>
            <a:endParaRPr lang="ko-KR" altLang="en-US" sz="1500" b="0" i="0" u="none" strike="noStrike" dirty="0"/>
          </a:p>
          <a:p>
            <a:pPr marL="742800" lvl="1" indent="-285600">
              <a:buFont typeface="Arial"/>
              <a:buChar char="•"/>
              <a:defRPr/>
            </a:pPr>
            <a:endParaRPr lang="ko-KR" altLang="en-US" sz="1500" b="0" i="0" u="none" strike="noStrike" dirty="0"/>
          </a:p>
          <a:p>
            <a:pPr marL="0" lvl="0" indent="0">
              <a:buFont typeface="Arial"/>
              <a:buNone/>
              <a:defRPr/>
            </a:pPr>
            <a:endParaRPr lang="ko-KR" altLang="en-US" sz="1500" b="0" i="0" u="none" strike="noStrike" dirty="0"/>
          </a:p>
        </p:txBody>
      </p:sp>
      <p:sp>
        <p:nvSpPr>
          <p:cNvPr id="113" name="화살표: 오른쪽 112"/>
          <p:cNvSpPr/>
          <p:nvPr/>
        </p:nvSpPr>
        <p:spPr>
          <a:xfrm>
            <a:off x="4412939" y="3848477"/>
            <a:ext cx="1296144" cy="64807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6" name="사각형: 둥근 모서리 6"/>
          <p:cNvSpPr/>
          <p:nvPr/>
        </p:nvSpPr>
        <p:spPr>
          <a:xfrm>
            <a:off x="6033119" y="3560445"/>
            <a:ext cx="3096344" cy="122413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새로운 </a:t>
            </a:r>
            <a:r>
              <a:rPr lang="en-US" altLang="ko-KR" dirty="0"/>
              <a:t>ODF</a:t>
            </a:r>
            <a:r>
              <a:rPr lang="ko-KR" altLang="en-US" dirty="0"/>
              <a:t>형식의 파일을</a:t>
            </a:r>
          </a:p>
          <a:p>
            <a:pPr algn="ctr">
              <a:defRPr/>
            </a:pPr>
            <a:r>
              <a:rPr lang="ko-KR" altLang="en-US" dirty="0"/>
              <a:t>새로 생성하는 기능</a:t>
            </a:r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2015" y="2677877"/>
            <a:ext cx="3536889" cy="2867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  <a:defRPr/>
            </a:pP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210 산들바람 R"/>
              <a:ea typeface="210 산들바람 R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210 산들바람 R"/>
              <a:ea typeface="210 산들바람 R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210 산들바람 R"/>
              <a:ea typeface="210 산들바람 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자료조사 </a:t>
            </a:r>
            <a:r>
              <a:rPr lang="en-US" altLang="ko-KR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-</a:t>
            </a:r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 </a:t>
            </a:r>
            <a:r>
              <a:rPr lang="en-US" altLang="ko-KR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WebODF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49937" y="2740110"/>
            <a:ext cx="880008" cy="544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3000" b="1">
              <a:solidFill>
                <a:schemeClr val="bg1"/>
              </a:solidFill>
              <a:latin typeface="THE명품굴림 "/>
              <a:ea typeface="THE명품굴림 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9153" y="1342191"/>
            <a:ext cx="904834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600" lvl="0" indent="-285600">
              <a:buFont typeface="Arial"/>
              <a:buChar char="•"/>
              <a:defRPr/>
            </a:pPr>
            <a:r>
              <a:rPr lang="en-US" altLang="ko-KR" sz="2000" b="0" i="0" u="none" strike="noStrike" dirty="0" err="1"/>
              <a:t>WebODF</a:t>
            </a:r>
            <a:r>
              <a:rPr lang="ko-KR" altLang="en-US" sz="2000" b="0" i="0" u="none" strike="noStrike" dirty="0"/>
              <a:t>로 해결 가능한 문제 및 개선 방향</a:t>
            </a:r>
            <a:endParaRPr lang="ko-KR" altLang="en-US" sz="1500" b="0" i="0" u="none" strike="noStrike" dirty="0"/>
          </a:p>
          <a:p>
            <a:pPr marL="742800" lvl="1" indent="-285600">
              <a:buFont typeface="Arial"/>
              <a:buChar char="•"/>
              <a:defRPr/>
            </a:pPr>
            <a:endParaRPr lang="ko-KR" altLang="en-US" sz="1500" b="0" i="0" u="none" strike="noStrike" dirty="0"/>
          </a:p>
          <a:p>
            <a:pPr marL="742800" lvl="1" indent="-285600">
              <a:buFont typeface="Arial"/>
              <a:buChar char="•"/>
              <a:defRPr/>
            </a:pPr>
            <a:endParaRPr lang="ko-KR" altLang="en-US" sz="1500" b="0" i="0" u="none" strike="noStrike" dirty="0"/>
          </a:p>
          <a:p>
            <a:pPr marL="742800" lvl="1" indent="-285600">
              <a:buFont typeface="Arial"/>
              <a:buChar char="•"/>
              <a:defRPr/>
            </a:pPr>
            <a:endParaRPr lang="ko-KR" altLang="en-US" sz="1500" b="0" i="0" u="none" strike="noStrike" dirty="0"/>
          </a:p>
          <a:p>
            <a:pPr marL="742800" lvl="1" indent="-285600">
              <a:buFont typeface="Arial"/>
              <a:buChar char="•"/>
              <a:defRPr/>
            </a:pPr>
            <a:endParaRPr lang="ko-KR" altLang="en-US" sz="1500" b="0" i="0" u="none" strike="noStrike" dirty="0"/>
          </a:p>
          <a:p>
            <a:pPr marL="742800" lvl="1" indent="-285600">
              <a:buFont typeface="Arial"/>
              <a:buChar char="•"/>
              <a:defRPr/>
            </a:pPr>
            <a:endParaRPr lang="ko-KR" altLang="en-US" sz="1500" b="0" i="0" u="none" strike="noStrike" dirty="0"/>
          </a:p>
          <a:p>
            <a:pPr marL="0" lvl="0" indent="0">
              <a:buFont typeface="Arial"/>
              <a:buNone/>
              <a:defRPr/>
            </a:pPr>
            <a:endParaRPr lang="ko-KR" altLang="en-US" sz="1500" b="0" i="0" u="none" strike="noStrike" dirty="0"/>
          </a:p>
        </p:txBody>
      </p:sp>
      <p:sp>
        <p:nvSpPr>
          <p:cNvPr id="113" name="화살표: 오른쪽 112"/>
          <p:cNvSpPr/>
          <p:nvPr/>
        </p:nvSpPr>
        <p:spPr>
          <a:xfrm>
            <a:off x="4304928" y="2276872"/>
            <a:ext cx="1296144" cy="64807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6" name="사각형: 둥근 모서리 6"/>
          <p:cNvSpPr/>
          <p:nvPr/>
        </p:nvSpPr>
        <p:spPr>
          <a:xfrm>
            <a:off x="6033119" y="2060848"/>
            <a:ext cx="3096344" cy="1224136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ODF</a:t>
            </a:r>
            <a:r>
              <a:rPr lang="ko-KR" altLang="en-US" dirty="0"/>
              <a:t>형식의 파일 자체를</a:t>
            </a:r>
          </a:p>
          <a:p>
            <a:pPr algn="ctr">
              <a:defRPr/>
            </a:pPr>
            <a:r>
              <a:rPr lang="ko-KR" altLang="en-US" dirty="0"/>
              <a:t> 출력</a:t>
            </a:r>
          </a:p>
        </p:txBody>
      </p:sp>
      <p:sp>
        <p:nvSpPr>
          <p:cNvPr id="124" name="사각형: 둥근 모서리 6"/>
          <p:cNvSpPr/>
          <p:nvPr/>
        </p:nvSpPr>
        <p:spPr>
          <a:xfrm>
            <a:off x="776536" y="2060848"/>
            <a:ext cx="3096344" cy="122413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ODF</a:t>
            </a:r>
            <a:r>
              <a:rPr lang="ko-KR" altLang="en-US" dirty="0"/>
              <a:t>형식의 파일 출력을 </a:t>
            </a:r>
          </a:p>
          <a:p>
            <a:pPr algn="ctr">
              <a:defRPr/>
            </a:pPr>
            <a:r>
              <a:rPr lang="ko-KR" altLang="en-US" dirty="0"/>
              <a:t>위해 텍스트만을 추출하는</a:t>
            </a:r>
            <a:endParaRPr lang="en-US" altLang="ko-KR" dirty="0"/>
          </a:p>
          <a:p>
            <a:pPr algn="ctr">
              <a:defRPr/>
            </a:pPr>
            <a:r>
              <a:rPr lang="ko-KR" altLang="en-US" dirty="0"/>
              <a:t>기능 필요</a:t>
            </a:r>
          </a:p>
        </p:txBody>
      </p:sp>
      <p:sp>
        <p:nvSpPr>
          <p:cNvPr id="126" name="사각형: 둥근 모서리 6"/>
          <p:cNvSpPr/>
          <p:nvPr/>
        </p:nvSpPr>
        <p:spPr>
          <a:xfrm>
            <a:off x="6033120" y="3573016"/>
            <a:ext cx="3096344" cy="1224136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/>
              <a:t>WebODF</a:t>
            </a:r>
            <a:r>
              <a:rPr lang="en-US" altLang="ko-KR" dirty="0"/>
              <a:t> </a:t>
            </a:r>
            <a:r>
              <a:rPr lang="en-US" altLang="ko-KR" dirty="0" err="1"/>
              <a:t>Libarary</a:t>
            </a:r>
            <a:r>
              <a:rPr lang="ko-KR" altLang="en-US" dirty="0"/>
              <a:t>에 </a:t>
            </a:r>
          </a:p>
          <a:p>
            <a:pPr algn="ctr">
              <a:defRPr/>
            </a:pPr>
            <a:r>
              <a:rPr lang="ko-KR" altLang="en-US" dirty="0"/>
              <a:t>해당 기능 존재</a:t>
            </a:r>
          </a:p>
        </p:txBody>
      </p:sp>
      <p:sp>
        <p:nvSpPr>
          <p:cNvPr id="127" name="화살표: 오른쪽 126"/>
          <p:cNvSpPr/>
          <p:nvPr/>
        </p:nvSpPr>
        <p:spPr>
          <a:xfrm>
            <a:off x="4304928" y="3789040"/>
            <a:ext cx="1296144" cy="64807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0" name="화살표: 오른쪽 129"/>
          <p:cNvSpPr/>
          <p:nvPr/>
        </p:nvSpPr>
        <p:spPr>
          <a:xfrm>
            <a:off x="4304928" y="5301208"/>
            <a:ext cx="1296144" cy="64807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2" name="사각형: 둥근 모서리 6"/>
          <p:cNvSpPr/>
          <p:nvPr/>
        </p:nvSpPr>
        <p:spPr>
          <a:xfrm>
            <a:off x="6033120" y="5085184"/>
            <a:ext cx="3096344" cy="1224136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ODF</a:t>
            </a:r>
            <a:r>
              <a:rPr lang="ko-KR" altLang="en-US" dirty="0"/>
              <a:t>파일의 출력은</a:t>
            </a:r>
          </a:p>
          <a:p>
            <a:pPr algn="ctr">
              <a:defRPr/>
            </a:pPr>
            <a:r>
              <a:rPr lang="ko-KR" altLang="en-US" dirty="0"/>
              <a:t>자막 박스에 맞춰 출력해야 할 필요가 있음</a:t>
            </a:r>
          </a:p>
        </p:txBody>
      </p:sp>
      <p:sp>
        <p:nvSpPr>
          <p:cNvPr id="133" name="사각형: 둥근 모서리 6"/>
          <p:cNvSpPr/>
          <p:nvPr/>
        </p:nvSpPr>
        <p:spPr>
          <a:xfrm>
            <a:off x="776535" y="3573016"/>
            <a:ext cx="3096344" cy="122413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ODF</a:t>
            </a:r>
            <a:r>
              <a:rPr lang="ko-KR" altLang="en-US" dirty="0"/>
              <a:t>형식의 파일 수정을 </a:t>
            </a:r>
          </a:p>
          <a:p>
            <a:pPr algn="ctr">
              <a:defRPr/>
            </a:pPr>
            <a:r>
              <a:rPr lang="ko-KR" altLang="en-US" dirty="0"/>
              <a:t>위한 기능이 필요</a:t>
            </a:r>
          </a:p>
        </p:txBody>
      </p:sp>
      <p:sp>
        <p:nvSpPr>
          <p:cNvPr id="134" name="사각형: 둥근 모서리 6"/>
          <p:cNvSpPr/>
          <p:nvPr/>
        </p:nvSpPr>
        <p:spPr>
          <a:xfrm>
            <a:off x="776536" y="5013176"/>
            <a:ext cx="3096344" cy="122413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/>
              <a:t>WebODF</a:t>
            </a:r>
            <a:r>
              <a:rPr lang="ko-KR" altLang="en-US" dirty="0"/>
              <a:t> 사용시 </a:t>
            </a:r>
            <a:r>
              <a:rPr lang="en-US" altLang="ko-KR" dirty="0" err="1"/>
              <a:t>odf</a:t>
            </a:r>
            <a:r>
              <a:rPr lang="ko-KR" altLang="en-US" dirty="0"/>
              <a:t>파일을</a:t>
            </a:r>
            <a:r>
              <a:rPr lang="en-US" altLang="ko-KR" dirty="0"/>
              <a:t>Web</a:t>
            </a:r>
            <a:r>
              <a:rPr lang="ko-KR" altLang="en-US" dirty="0"/>
              <a:t>으로 출력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848544" y="4005064"/>
            <a:ext cx="8395940" cy="2117949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48544" y="1485741"/>
            <a:ext cx="8395940" cy="2117940"/>
          </a:xfrm>
          <a:prstGeom prst="rect">
            <a:avLst/>
          </a:prstGeom>
          <a:solidFill>
            <a:schemeClr val="tx2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848545" y="1497877"/>
            <a:ext cx="8395938" cy="453384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945150" y="1539903"/>
            <a:ext cx="6608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gradFill>
                  <a:gsLst>
                    <a:gs pos="100000">
                      <a:schemeClr val="bg1"/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latin typeface="+mj-ea"/>
                <a:ea typeface="+mj-ea"/>
              </a:rPr>
              <a:t>자료 조사를 통해 찾은 음성 엔진 및 </a:t>
            </a:r>
            <a:r>
              <a:rPr lang="en-US" altLang="ko-KR" b="1" dirty="0" err="1">
                <a:gradFill>
                  <a:gsLst>
                    <a:gs pos="100000">
                      <a:schemeClr val="bg1"/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latin typeface="+mj-ea"/>
                <a:ea typeface="+mj-ea"/>
              </a:rPr>
              <a:t>WebODF</a:t>
            </a:r>
            <a:r>
              <a:rPr lang="ko-KR" altLang="en-US" b="1" dirty="0">
                <a:gradFill>
                  <a:gsLst>
                    <a:gs pos="100000">
                      <a:schemeClr val="bg1"/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latin typeface="+mj-ea"/>
                <a:ea typeface="+mj-ea"/>
              </a:rPr>
              <a:t> 사용 및 공부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48544" y="4017200"/>
            <a:ext cx="8395942" cy="453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pPr lvl="0">
              <a:defRPr/>
            </a:pPr>
            <a:fld id="{516C4E17-EA00-48D7-9432-ACBDEAD51795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17" name="직사각형 16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210 산들바람 R"/>
              <a:ea typeface="210 산들바람 R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차후 진행 계획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06784" y="4059226"/>
            <a:ext cx="7950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gradFill>
                  <a:gsLst>
                    <a:gs pos="100000">
                      <a:schemeClr val="bg1"/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latin typeface="+mj-ea"/>
                <a:ea typeface="+mj-ea"/>
              </a:rPr>
              <a:t>상세 설계서 작성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35572" y="4674970"/>
            <a:ext cx="80938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  <a:defRPr/>
            </a:pPr>
            <a:r>
              <a:rPr lang="ko-KR" altLang="en-US" sz="20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요구 분석 정의서 및 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UI/UX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 설계서를 바탕으로 자료 조사를 통해 얻은  자료들을 추가해서 상세 설계서 작성  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35570" y="2171911"/>
            <a:ext cx="8073685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  <a:defRPr/>
            </a:pPr>
            <a:r>
              <a:rPr lang="ko-KR" altLang="en-US" sz="20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음성 인식 엔진의 예제를 통해서 구현하고자 하는 솔루션에 적용방법</a:t>
            </a:r>
          </a:p>
          <a:p>
            <a:pPr marL="0" indent="0">
              <a:buFontTx/>
              <a:buNone/>
              <a:defRPr/>
            </a:pPr>
            <a:r>
              <a:rPr lang="ko-KR" altLang="en-US" sz="20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     공부 및 실습 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ko-KR" sz="20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WebODF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/>
                <a:ea typeface="THE명품굴림 "/>
              </a:rPr>
              <a:t>의 코드를 통해서 해결할 수 있는 문제 해결 및 개선 방향 설정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25</a:t>
            </a:fld>
            <a:endParaRPr lang="ko-KR" altLang="en-US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612740" y="2708920"/>
            <a:ext cx="4680520" cy="997072"/>
            <a:chOff x="2654482" y="1711848"/>
            <a:chExt cx="4680520" cy="997072"/>
          </a:xfrm>
        </p:grpSpPr>
        <p:sp>
          <p:nvSpPr>
            <p:cNvPr id="5" name="TextBox 4"/>
            <p:cNvSpPr txBox="1"/>
            <p:nvPr/>
          </p:nvSpPr>
          <p:spPr>
            <a:xfrm>
              <a:off x="3991037" y="1711848"/>
              <a:ext cx="192392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b="1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감사합니다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654482" y="2708920"/>
              <a:ext cx="468052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AE49D9-C6AF-42D6-AA37-31025357654E}"/>
                </a:ext>
              </a:extLst>
            </p:cNvPr>
            <p:cNvSpPr txBox="1"/>
            <p:nvPr/>
          </p:nvSpPr>
          <p:spPr>
            <a:xfrm>
              <a:off x="3930796" y="2284783"/>
              <a:ext cx="20444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>
                      <a:lumMod val="65000"/>
                    </a:schemeClr>
                  </a:soli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김이홍조</a:t>
              </a:r>
              <a:r>
                <a:rPr lang="ko-KR" altLang="en-US" sz="1600" dirty="0">
                  <a:solidFill>
                    <a:schemeClr val="bg1">
                      <a:lumMod val="65000"/>
                    </a:schemeClr>
                  </a:soli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 </a:t>
              </a:r>
              <a:r>
                <a:rPr lang="en-US" altLang="ko-KR" sz="1600" dirty="0">
                  <a:solidFill>
                    <a:schemeClr val="bg1">
                      <a:lumMod val="65000"/>
                    </a:schemeClr>
                  </a:soli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10</a:t>
              </a:r>
              <a:r>
                <a:rPr lang="ko-KR" altLang="en-US" sz="1600" dirty="0">
                  <a:solidFill>
                    <a:schemeClr val="bg1">
                      <a:lumMod val="65000"/>
                    </a:schemeClr>
                  </a:soli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주차 발표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911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32EFBB-2780-4813-8814-F14840B9BEE3}"/>
              </a:ext>
            </a:extLst>
          </p:cNvPr>
          <p:cNvSpPr/>
          <p:nvPr/>
        </p:nvSpPr>
        <p:spPr>
          <a:xfrm>
            <a:off x="776536" y="3084970"/>
            <a:ext cx="5271384" cy="297426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프로젝트 개요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FED23-BFF9-4D90-8019-19F9EEF54379}"/>
              </a:ext>
            </a:extLst>
          </p:cNvPr>
          <p:cNvSpPr txBox="1"/>
          <p:nvPr/>
        </p:nvSpPr>
        <p:spPr>
          <a:xfrm>
            <a:off x="2036141" y="1822178"/>
            <a:ext cx="5769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비대면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환경에서의 효과적인 교육 및 비즈니스를 위한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pPr algn="ctr"/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개인 맞춤형 융합 콘텐츠 생성 기반 기술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4DADFD-DF86-4F19-8AD5-28EC41FAEE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45" y="3535386"/>
            <a:ext cx="820692" cy="8206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17037B-8A58-441F-9B5A-20B2F49E6F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831" y="3371922"/>
            <a:ext cx="1690577" cy="16905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D19420-673B-437A-8018-A602E37046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141" y="4572101"/>
            <a:ext cx="820693" cy="8206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4C8584-F657-4F3B-8A5D-856B334C46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39" y="4572103"/>
            <a:ext cx="820692" cy="8206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F5BAF44-F6C4-4DDF-962E-AF91A7A53885}"/>
              </a:ext>
            </a:extLst>
          </p:cNvPr>
          <p:cNvSpPr txBox="1"/>
          <p:nvPr/>
        </p:nvSpPr>
        <p:spPr>
          <a:xfrm>
            <a:off x="2927571" y="3515765"/>
            <a:ext cx="30283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- AI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자동 자막 생성 및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 사용자 지정 자막 생성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-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 통합 관리 및 검색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-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웹 기반 동영상 플레이어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6DFDC2-68C7-440F-A84F-CDCFF1503AD5}"/>
              </a:ext>
            </a:extLst>
          </p:cNvPr>
          <p:cNvSpPr txBox="1"/>
          <p:nvPr/>
        </p:nvSpPr>
        <p:spPr>
          <a:xfrm>
            <a:off x="7247512" y="5205083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자막기술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324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요구사항 구체화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FA8BA6-2299-46A7-97BA-67CDCD5C8753}"/>
              </a:ext>
            </a:extLst>
          </p:cNvPr>
          <p:cNvSpPr txBox="1"/>
          <p:nvPr/>
        </p:nvSpPr>
        <p:spPr>
          <a:xfrm>
            <a:off x="425158" y="1412776"/>
            <a:ext cx="8992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 종류 세분화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12802A-77EF-47F8-AE5D-6E139BA1AD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8" t="4411" r="7736" b="14349"/>
          <a:stretch/>
        </p:blipFill>
        <p:spPr>
          <a:xfrm>
            <a:off x="760328" y="2654038"/>
            <a:ext cx="2616144" cy="24853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643E33-E0CF-48F6-8287-025D4D6CC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2" t="14004" r="22427" b="26420"/>
          <a:stretch/>
        </p:blipFill>
        <p:spPr>
          <a:xfrm>
            <a:off x="3735067" y="2672958"/>
            <a:ext cx="2435866" cy="24853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2BDF92-8C37-4BA3-8E16-597E8ADEB3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r="13544" b="14879"/>
          <a:stretch/>
        </p:blipFill>
        <p:spPr>
          <a:xfrm>
            <a:off x="6827186" y="2614555"/>
            <a:ext cx="2249937" cy="2564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1D5C94-2B70-494E-8015-3187C11DFD4B}"/>
              </a:ext>
            </a:extLst>
          </p:cNvPr>
          <p:cNvSpPr txBox="1"/>
          <p:nvPr/>
        </p:nvSpPr>
        <p:spPr>
          <a:xfrm>
            <a:off x="1568624" y="5170640"/>
            <a:ext cx="1543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AI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음성인식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BA7D0-0E40-44E1-ABBC-971D1F836319}"/>
              </a:ext>
            </a:extLst>
          </p:cNvPr>
          <p:cNvSpPr txBox="1"/>
          <p:nvPr/>
        </p:nvSpPr>
        <p:spPr>
          <a:xfrm>
            <a:off x="7180510" y="5158296"/>
            <a:ext cx="1543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사용자 생성 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684F71-34FC-46F6-809D-3AA70C7D895C}"/>
              </a:ext>
            </a:extLst>
          </p:cNvPr>
          <p:cNvSpPr txBox="1"/>
          <p:nvPr/>
        </p:nvSpPr>
        <p:spPr>
          <a:xfrm>
            <a:off x="4414602" y="5170640"/>
            <a:ext cx="1543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ODF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파일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035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요구사항 구체화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FA8BA6-2299-46A7-97BA-67CDCD5C8753}"/>
              </a:ext>
            </a:extLst>
          </p:cNvPr>
          <p:cNvSpPr txBox="1"/>
          <p:nvPr/>
        </p:nvSpPr>
        <p:spPr>
          <a:xfrm>
            <a:off x="425158" y="1412776"/>
            <a:ext cx="8992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 종류 세분화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D5C94-2B70-494E-8015-3187C11DFD4B}"/>
              </a:ext>
            </a:extLst>
          </p:cNvPr>
          <p:cNvSpPr txBox="1"/>
          <p:nvPr/>
        </p:nvSpPr>
        <p:spPr>
          <a:xfrm>
            <a:off x="1068477" y="1844827"/>
            <a:ext cx="2176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- AI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음성인식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CA9C8F-B625-41CF-9EF9-DE872ADD0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07" y="2477272"/>
            <a:ext cx="6410444" cy="360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3D87244B-7907-48FF-BD77-BE9910F836D0}"/>
              </a:ext>
            </a:extLst>
          </p:cNvPr>
          <p:cNvSpPr/>
          <p:nvPr/>
        </p:nvSpPr>
        <p:spPr>
          <a:xfrm>
            <a:off x="2360712" y="5589240"/>
            <a:ext cx="419461" cy="44767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83D0F1C-51E3-41B6-93FA-253C7412B222}"/>
              </a:ext>
            </a:extLst>
          </p:cNvPr>
          <p:cNvSpPr/>
          <p:nvPr/>
        </p:nvSpPr>
        <p:spPr>
          <a:xfrm>
            <a:off x="5457056" y="2519143"/>
            <a:ext cx="419461" cy="44767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30EE402-D160-430A-A986-92D9543B9C87}"/>
              </a:ext>
            </a:extLst>
          </p:cNvPr>
          <p:cNvSpPr/>
          <p:nvPr/>
        </p:nvSpPr>
        <p:spPr>
          <a:xfrm>
            <a:off x="5382716" y="2952240"/>
            <a:ext cx="1434068" cy="132343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08DB0-48EE-450D-81B2-77DD1656C3F5}"/>
              </a:ext>
            </a:extLst>
          </p:cNvPr>
          <p:cNvSpPr txBox="1"/>
          <p:nvPr/>
        </p:nvSpPr>
        <p:spPr>
          <a:xfrm>
            <a:off x="6902450" y="3437584"/>
            <a:ext cx="269698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동영상의 음성을 인식하여</a:t>
            </a:r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자동 자막 생성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자막은 동영상의 시간 정보를 함께 저장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실시간 영상은 녹화 후부터 함께 생성됨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)</a:t>
            </a:r>
          </a:p>
          <a:p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089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요구사항 구체화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FA8BA6-2299-46A7-97BA-67CDCD5C8753}"/>
              </a:ext>
            </a:extLst>
          </p:cNvPr>
          <p:cNvSpPr txBox="1"/>
          <p:nvPr/>
        </p:nvSpPr>
        <p:spPr>
          <a:xfrm>
            <a:off x="425158" y="1412776"/>
            <a:ext cx="8992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 종류 세분화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D5C94-2B70-494E-8015-3187C11DFD4B}"/>
              </a:ext>
            </a:extLst>
          </p:cNvPr>
          <p:cNvSpPr txBox="1"/>
          <p:nvPr/>
        </p:nvSpPr>
        <p:spPr>
          <a:xfrm>
            <a:off x="1068477" y="1844827"/>
            <a:ext cx="2444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- ODF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파일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08DB0-48EE-450D-81B2-77DD1656C3F5}"/>
              </a:ext>
            </a:extLst>
          </p:cNvPr>
          <p:cNvSpPr txBox="1"/>
          <p:nvPr/>
        </p:nvSpPr>
        <p:spPr>
          <a:xfrm>
            <a:off x="6998479" y="3168266"/>
            <a:ext cx="26969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ODF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파일을 불러와</a:t>
            </a:r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 데이터로 출력</a:t>
            </a:r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원하는 지점과 매칭 시키면</a:t>
            </a:r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출력 자료의 타임라인이 </a:t>
            </a:r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저장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되어 시간 정보를 가진</a:t>
            </a:r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자막으로 활용</a:t>
            </a:r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실시간 영상은 녹화 후부터 타임라인 생성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)</a:t>
            </a:r>
          </a:p>
          <a:p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4147CB-D400-48B8-B642-99A33E16E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" y="2481045"/>
            <a:ext cx="6409900" cy="360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E30EE402-D160-430A-A986-92D9543B9C87}"/>
              </a:ext>
            </a:extLst>
          </p:cNvPr>
          <p:cNvSpPr/>
          <p:nvPr/>
        </p:nvSpPr>
        <p:spPr>
          <a:xfrm>
            <a:off x="5169024" y="2481045"/>
            <a:ext cx="1695503" cy="360040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782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요구사항 구체화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FA8BA6-2299-46A7-97BA-67CDCD5C8753}"/>
              </a:ext>
            </a:extLst>
          </p:cNvPr>
          <p:cNvSpPr txBox="1"/>
          <p:nvPr/>
        </p:nvSpPr>
        <p:spPr>
          <a:xfrm>
            <a:off x="425158" y="1412776"/>
            <a:ext cx="8992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 종류 세분화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D5C94-2B70-494E-8015-3187C11DFD4B}"/>
              </a:ext>
            </a:extLst>
          </p:cNvPr>
          <p:cNvSpPr txBox="1"/>
          <p:nvPr/>
        </p:nvSpPr>
        <p:spPr>
          <a:xfrm>
            <a:off x="1068477" y="1844827"/>
            <a:ext cx="24443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-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사용자 생성 자막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08DB0-48EE-450D-81B2-77DD1656C3F5}"/>
              </a:ext>
            </a:extLst>
          </p:cNvPr>
          <p:cNvSpPr txBox="1"/>
          <p:nvPr/>
        </p:nvSpPr>
        <p:spPr>
          <a:xfrm>
            <a:off x="6889424" y="3284984"/>
            <a:ext cx="269698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동영상 재생 중 사용자 지정 자막 생성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등록 자막은 첫 타이핑 시간을 시간 정보로 가짐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생성 자막은 동영상의 시간 정보를 함께 저장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실시간 영상은 녹화 후부터 타임라인 생성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)</a:t>
            </a:r>
          </a:p>
          <a:p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E2D520-AC4C-4D06-A8E8-F7BBBC1BA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02" y="2479035"/>
            <a:ext cx="6368178" cy="3594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E30EE402-D160-430A-A986-92D9543B9C87}"/>
              </a:ext>
            </a:extLst>
          </p:cNvPr>
          <p:cNvSpPr/>
          <p:nvPr/>
        </p:nvSpPr>
        <p:spPr>
          <a:xfrm>
            <a:off x="5407312" y="2930364"/>
            <a:ext cx="1434068" cy="132343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328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UI/UX 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계획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A250EEC-119E-420A-A7AE-A79FA5114F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518"/>
            <a:ext cx="9906000" cy="55721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4205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UI/UX 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계획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A250EEC-119E-420A-A7AE-A79FA5114F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14518"/>
            <a:ext cx="9905999" cy="55721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8142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9">
      <a:majorFont>
        <a:latin typeface="THE명품굴림 "/>
        <a:ea typeface="THE명품굴림 "/>
        <a:cs typeface=""/>
      </a:majorFont>
      <a:minorFont>
        <a:latin typeface="THE명품굴림 "/>
        <a:ea typeface="THE명품굴림 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7766</TotalTime>
  <Words>1202</Words>
  <Application>Microsoft Office PowerPoint</Application>
  <PresentationFormat>A4 용지(210x297mm)</PresentationFormat>
  <Paragraphs>258</Paragraphs>
  <Slides>25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THE명품굴림 </vt:lpstr>
      <vt:lpstr>Roboto</vt:lpstr>
      <vt:lpstr>Arial</vt:lpstr>
      <vt:lpstr>Raleway</vt:lpstr>
      <vt:lpstr>Noto Sans Korean Medium</vt:lpstr>
      <vt:lpstr>바탕</vt:lpstr>
      <vt:lpstr>210 산들바람 R</vt:lpstr>
      <vt:lpstr>Book Antiqua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ATC_003</dc:creator>
  <cp:lastModifiedBy>홍은주</cp:lastModifiedBy>
  <cp:revision>328</cp:revision>
  <cp:lastPrinted>2015-04-09T04:52:36Z</cp:lastPrinted>
  <dcterms:created xsi:type="dcterms:W3CDTF">2015-03-26T09:31:22Z</dcterms:created>
  <dcterms:modified xsi:type="dcterms:W3CDTF">2021-05-04T00:51:17Z</dcterms:modified>
</cp:coreProperties>
</file>